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7" r:id="rId3"/>
    <p:sldMasterId id="2147483699" r:id="rId4"/>
  </p:sldMasterIdLst>
  <p:notesMasterIdLst>
    <p:notesMasterId r:id="rId67"/>
  </p:notesMasterIdLst>
  <p:sldIdLst>
    <p:sldId id="257" r:id="rId5"/>
    <p:sldId id="506" r:id="rId6"/>
    <p:sldId id="514" r:id="rId7"/>
    <p:sldId id="515" r:id="rId8"/>
    <p:sldId id="518" r:id="rId9"/>
    <p:sldId id="523" r:id="rId10"/>
    <p:sldId id="519" r:id="rId11"/>
    <p:sldId id="522" r:id="rId12"/>
    <p:sldId id="524" r:id="rId13"/>
    <p:sldId id="438" r:id="rId14"/>
    <p:sldId id="449" r:id="rId15"/>
    <p:sldId id="491" r:id="rId16"/>
    <p:sldId id="516" r:id="rId17"/>
    <p:sldId id="530" r:id="rId18"/>
    <p:sldId id="526" r:id="rId19"/>
    <p:sldId id="528" r:id="rId20"/>
    <p:sldId id="550" r:id="rId21"/>
    <p:sldId id="480" r:id="rId22"/>
    <p:sldId id="549" r:id="rId23"/>
    <p:sldId id="548" r:id="rId24"/>
    <p:sldId id="520" r:id="rId25"/>
    <p:sldId id="509" r:id="rId26"/>
    <p:sldId id="517" r:id="rId27"/>
    <p:sldId id="521" r:id="rId28"/>
    <p:sldId id="533" r:id="rId29"/>
    <p:sldId id="535" r:id="rId30"/>
    <p:sldId id="532" r:id="rId31"/>
    <p:sldId id="534" r:id="rId32"/>
    <p:sldId id="536" r:id="rId33"/>
    <p:sldId id="537" r:id="rId34"/>
    <p:sldId id="525" r:id="rId35"/>
    <p:sldId id="451" r:id="rId36"/>
    <p:sldId id="538" r:id="rId37"/>
    <p:sldId id="547" r:id="rId38"/>
    <p:sldId id="539" r:id="rId39"/>
    <p:sldId id="540" r:id="rId40"/>
    <p:sldId id="494" r:id="rId41"/>
    <p:sldId id="544" r:id="rId42"/>
    <p:sldId id="502" r:id="rId43"/>
    <p:sldId id="431" r:id="rId44"/>
    <p:sldId id="436" r:id="rId45"/>
    <p:sldId id="505" r:id="rId46"/>
    <p:sldId id="543" r:id="rId47"/>
    <p:sldId id="542" r:id="rId48"/>
    <p:sldId id="466" r:id="rId49"/>
    <p:sldId id="545" r:id="rId50"/>
    <p:sldId id="495" r:id="rId51"/>
    <p:sldId id="510" r:id="rId52"/>
    <p:sldId id="511" r:id="rId53"/>
    <p:sldId id="512" r:id="rId54"/>
    <p:sldId id="513" r:id="rId55"/>
    <p:sldId id="501" r:id="rId56"/>
    <p:sldId id="508" r:id="rId57"/>
    <p:sldId id="410" r:id="rId58"/>
    <p:sldId id="496" r:id="rId59"/>
    <p:sldId id="497" r:id="rId60"/>
    <p:sldId id="503" r:id="rId61"/>
    <p:sldId id="412" r:id="rId62"/>
    <p:sldId id="500" r:id="rId63"/>
    <p:sldId id="411" r:id="rId64"/>
    <p:sldId id="406" r:id="rId65"/>
    <p:sldId id="551"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058" autoAdjust="0"/>
  </p:normalViewPr>
  <p:slideViewPr>
    <p:cSldViewPr snapToGrid="0" snapToObjects="1">
      <p:cViewPr>
        <p:scale>
          <a:sx n="66" d="100"/>
          <a:sy n="66" d="100"/>
        </p:scale>
        <p:origin x="-544" y="-480"/>
      </p:cViewPr>
      <p:guideLst>
        <p:guide orient="horz" pos="2160"/>
        <p:guide pos="2880"/>
      </p:guideLst>
    </p:cSldViewPr>
  </p:slideViewPr>
  <p:notesTextViewPr>
    <p:cViewPr>
      <p:scale>
        <a:sx n="100" d="100"/>
        <a:sy n="100" d="100"/>
      </p:scale>
      <p:origin x="0" y="0"/>
    </p:cViewPr>
  </p:notesTextViewPr>
  <p:sorterViewPr>
    <p:cViewPr>
      <p:scale>
        <a:sx n="128" d="100"/>
        <a:sy n="128"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notesMaster" Target="notesMasters/notes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4/8/18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To explain true success, I can think of no better source than the most successful man who ever lived—at least in the world</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eyes.  What were </a:t>
            </a:r>
            <a:r>
              <a:rPr lang="en-US" sz="1200" i="1" kern="1200" dirty="0" smtClean="0">
                <a:solidFill>
                  <a:schemeClr val="tx1"/>
                </a:solidFill>
                <a:effectLst/>
                <a:latin typeface="+mn-lt"/>
                <a:ea typeface="+mn-ea"/>
                <a:cs typeface="+mn-cs"/>
              </a:rPr>
              <a:t>his</a:t>
            </a:r>
            <a:r>
              <a:rPr lang="en-US" sz="1200" kern="1200" dirty="0" smtClean="0">
                <a:solidFill>
                  <a:schemeClr val="tx1"/>
                </a:solidFill>
                <a:effectLst/>
                <a:latin typeface="+mn-lt"/>
                <a:ea typeface="+mn-ea"/>
                <a:cs typeface="+mn-cs"/>
              </a:rPr>
              <a:t> last words?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 was the richest man who ever lived.</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 was also the smartest man ever.</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today let</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heed the last words of a man who had experienced far more in life than any of us could ever dream.</a:t>
            </a:r>
            <a:endParaRPr lang="en-SG" sz="1200" kern="1200" dirty="0">
              <a:solidFill>
                <a:schemeClr val="tx1"/>
              </a:solidFill>
              <a:effectLst/>
              <a:latin typeface="+mn-lt"/>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C698721-6A71-1E40-804E-384904F27937}" type="slidenum">
              <a:rPr lang="en-US" sz="1200">
                <a:solidFill>
                  <a:srgbClr val="000000"/>
                </a:solidFill>
              </a:rPr>
              <a:pPr/>
              <a:t>12</a:t>
            </a:fld>
            <a:endParaRPr lang="en-US" sz="1200">
              <a:solidFill>
                <a:srgbClr val="000000"/>
              </a:solidFill>
            </a:endParaRPr>
          </a:p>
        </p:txBody>
      </p:sp>
      <p:sp>
        <p:nvSpPr>
          <p:cNvPr id="160770" name="Rectangle 2"/>
          <p:cNvSpPr>
            <a:spLocks noGrp="1" noRot="1" noChangeAspect="1" noChangeArrowheads="1"/>
          </p:cNvSpPr>
          <p:nvPr>
            <p:ph type="sldImg"/>
          </p:nvPr>
        </p:nvSpPr>
        <p:spPr>
          <a:solidFill>
            <a:srgbClr val="FFFFFF"/>
          </a:solidFill>
          <a:ln/>
        </p:spPr>
      </p:sp>
      <p:sp>
        <p:nvSpPr>
          <p:cNvPr id="160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You may have guessed I</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m talking about King Solomon.  He wrote the book of Ecclesiastes at the end of his life—so it gives his last words to us. Today we</a:t>
            </a:r>
            <a:r>
              <a:rPr lang="fr-FR"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ll</a:t>
            </a:r>
            <a:r>
              <a:rPr lang="en-US" sz="1200" kern="1200" dirty="0" smtClean="0">
                <a:solidFill>
                  <a:schemeClr val="tx1"/>
                </a:solidFill>
                <a:effectLst/>
                <a:latin typeface="+mn-lt"/>
                <a:ea typeface="+mn-ea"/>
                <a:cs typeface="+mn-cs"/>
              </a:rPr>
              <a:t> look at the </a:t>
            </a:r>
            <a:r>
              <a:rPr lang="en-US" sz="1200" i="1" kern="1200" dirty="0" smtClean="0">
                <a:solidFill>
                  <a:schemeClr val="tx1"/>
                </a:solidFill>
                <a:effectLst/>
                <a:latin typeface="+mn-lt"/>
                <a:ea typeface="+mn-ea"/>
                <a:cs typeface="+mn-cs"/>
              </a:rPr>
              <a:t>last verses </a:t>
            </a:r>
            <a:r>
              <a:rPr lang="en-US" sz="1200" kern="1200" dirty="0" smtClean="0">
                <a:solidFill>
                  <a:schemeClr val="tx1"/>
                </a:solidFill>
                <a:effectLst/>
                <a:latin typeface="+mn-lt"/>
                <a:ea typeface="+mn-ea"/>
                <a:cs typeface="+mn-cs"/>
              </a:rPr>
              <a:t>of the </a:t>
            </a:r>
            <a:r>
              <a:rPr lang="en-US" sz="1200" i="1" kern="1200" dirty="0" smtClean="0">
                <a:solidFill>
                  <a:schemeClr val="tx1"/>
                </a:solidFill>
                <a:effectLst/>
                <a:latin typeface="+mn-lt"/>
                <a:ea typeface="+mn-ea"/>
                <a:cs typeface="+mn-cs"/>
              </a:rPr>
              <a:t>last</a:t>
            </a:r>
            <a:r>
              <a:rPr lang="en-US" sz="1200" kern="1200" dirty="0" smtClean="0">
                <a:solidFill>
                  <a:schemeClr val="tx1"/>
                </a:solidFill>
                <a:effectLst/>
                <a:latin typeface="+mn-lt"/>
                <a:ea typeface="+mn-ea"/>
                <a:cs typeface="+mn-cs"/>
              </a:rPr>
              <a:t> chapter of his </a:t>
            </a:r>
            <a:r>
              <a:rPr lang="en-US" sz="1200" i="1" kern="1200" dirty="0" smtClean="0">
                <a:solidFill>
                  <a:schemeClr val="tx1"/>
                </a:solidFill>
                <a:effectLst/>
                <a:latin typeface="+mn-lt"/>
                <a:ea typeface="+mn-ea"/>
                <a:cs typeface="+mn-cs"/>
              </a:rPr>
              <a:t>last</a:t>
            </a:r>
            <a:r>
              <a:rPr lang="en-US" sz="1200" kern="1200" dirty="0" smtClean="0">
                <a:solidFill>
                  <a:schemeClr val="tx1"/>
                </a:solidFill>
                <a:effectLst/>
                <a:latin typeface="+mn-lt"/>
                <a:ea typeface="+mn-ea"/>
                <a:cs typeface="+mn-cs"/>
              </a:rPr>
              <a:t> book to see the </a:t>
            </a:r>
            <a:r>
              <a:rPr lang="en-US" sz="1200" i="1" kern="1200" dirty="0" smtClean="0">
                <a:solidFill>
                  <a:schemeClr val="tx1"/>
                </a:solidFill>
                <a:effectLst/>
                <a:latin typeface="+mn-lt"/>
                <a:ea typeface="+mn-ea"/>
                <a:cs typeface="+mn-cs"/>
              </a:rPr>
              <a:t>lasting</a:t>
            </a:r>
            <a:r>
              <a:rPr lang="en-US" sz="1200" kern="1200" dirty="0" smtClean="0">
                <a:solidFill>
                  <a:schemeClr val="tx1"/>
                </a:solidFill>
                <a:effectLst/>
                <a:latin typeface="+mn-lt"/>
                <a:ea typeface="+mn-ea"/>
                <a:cs typeface="+mn-cs"/>
              </a:rPr>
              <a:t> secret of </a:t>
            </a:r>
            <a:r>
              <a:rPr lang="en-US" sz="1200" i="1" kern="1200" dirty="0" smtClean="0">
                <a:solidFill>
                  <a:schemeClr val="tx1"/>
                </a:solidFill>
                <a:effectLst/>
                <a:latin typeface="+mn-lt"/>
                <a:ea typeface="+mn-ea"/>
                <a:cs typeface="+mn-cs"/>
              </a:rPr>
              <a:t>lasting</a:t>
            </a:r>
            <a:r>
              <a:rPr lang="en-US" sz="1200" kern="1200" dirty="0" smtClean="0">
                <a:solidFill>
                  <a:schemeClr val="tx1"/>
                </a:solidFill>
                <a:effectLst/>
                <a:latin typeface="+mn-lt"/>
                <a:ea typeface="+mn-ea"/>
                <a:cs typeface="+mn-cs"/>
              </a:rPr>
              <a:t> success</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Today we</a:t>
            </a:r>
            <a:r>
              <a:rPr lang="fr-FR"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ll</a:t>
            </a:r>
            <a:r>
              <a:rPr lang="en-US" sz="1200" kern="1200" dirty="0" smtClean="0">
                <a:solidFill>
                  <a:schemeClr val="tx1"/>
                </a:solidFill>
                <a:effectLst/>
                <a:latin typeface="+mn-lt"/>
                <a:ea typeface="+mn-ea"/>
                <a:cs typeface="+mn-cs"/>
              </a:rPr>
              <a:t> zero in on his last words in Ecclesiastes 12:8-14</a:t>
            </a:r>
            <a:r>
              <a:rPr lang="en-SG" sz="1200" kern="1200" dirty="0" smtClean="0">
                <a:solidFill>
                  <a:schemeClr val="tx1"/>
                </a:solidFill>
                <a:effectLst/>
                <a:latin typeface="+mn-lt"/>
                <a:ea typeface="+mn-ea"/>
                <a:cs typeface="+mn-cs"/>
              </a:rPr>
              <a:t>.</a:t>
            </a:r>
          </a:p>
          <a:p>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These final seven verses conclude the book by citing three things: the theme, the authority of the book, and the way to true success</a:t>
            </a:r>
            <a:r>
              <a:rPr lang="en-SG" sz="1200" kern="1200" dirty="0" smtClean="0">
                <a:solidFill>
                  <a:schemeClr val="tx1"/>
                </a:solidFill>
                <a:effectLst/>
                <a:latin typeface="+mn-lt"/>
                <a:ea typeface="+mn-ea"/>
                <a:cs typeface="+mn-cs"/>
              </a:rPr>
              <a:t>.</a:t>
            </a:r>
          </a:p>
          <a:p>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Verse 8 repeats the theme of the entire book, that…</a:t>
            </a:r>
            <a:r>
              <a:rPr lang="en-SG" dirty="0" smtClean="0">
                <a:effectLst/>
              </a:rPr>
              <a:t> </a:t>
            </a:r>
            <a:endParaRPr lang="en-US" dirty="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9471F22-6B09-AF4D-8BB1-3406C06B80D6}"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58722" name="Rectangle 1026"/>
          <p:cNvSpPr>
            <a:spLocks noGrp="1" noRot="1" noChangeAspect="1" noChangeArrowheads="1"/>
          </p:cNvSpPr>
          <p:nvPr>
            <p:ph type="sldImg"/>
          </p:nvPr>
        </p:nvSpPr>
        <p:spPr>
          <a:solidFill>
            <a:srgbClr val="FFFFFF"/>
          </a:solidFill>
          <a:ln/>
        </p:spPr>
      </p:sp>
      <p:sp>
        <p:nvSpPr>
          <p:cNvPr id="1587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9471F22-6B09-AF4D-8BB1-3406C06B80D6}"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58722" name="Rectangle 1026"/>
          <p:cNvSpPr>
            <a:spLocks noGrp="1" noRot="1" noChangeAspect="1" noChangeArrowheads="1"/>
          </p:cNvSpPr>
          <p:nvPr>
            <p:ph type="sldImg"/>
          </p:nvPr>
        </p:nvSpPr>
        <p:spPr>
          <a:solidFill>
            <a:srgbClr val="FFFFFF"/>
          </a:solidFill>
          <a:ln/>
        </p:spPr>
      </p:sp>
      <p:sp>
        <p:nvSpPr>
          <p:cNvPr id="1587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A47ECA3-4031-364C-A289-93CA527449BC}"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4866" name="Rectangle 1026"/>
          <p:cNvSpPr>
            <a:spLocks noGrp="1" noRot="1" noChangeAspect="1" noChangeArrowheads="1"/>
          </p:cNvSpPr>
          <p:nvPr>
            <p:ph type="sldImg"/>
          </p:nvPr>
        </p:nvSpPr>
        <p:spPr>
          <a:solidFill>
            <a:srgbClr val="FFFFFF"/>
          </a:solidFill>
          <a:ln/>
        </p:spPr>
      </p:sp>
      <p:sp>
        <p:nvSpPr>
          <p:cNvPr id="16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75EF13-DEDA-8A4D-892A-05F9D179622B}"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5890" name="Rectangle 1026"/>
          <p:cNvSpPr>
            <a:spLocks noGrp="1" noRot="1" noChangeAspect="1" noChangeArrowheads="1"/>
          </p:cNvSpPr>
          <p:nvPr>
            <p:ph type="sldImg"/>
          </p:nvPr>
        </p:nvSpPr>
        <p:spPr>
          <a:solidFill>
            <a:srgbClr val="FFFFFF"/>
          </a:solidFill>
          <a:ln/>
        </p:spPr>
      </p:sp>
      <p:sp>
        <p:nvSpPr>
          <p:cNvPr id="1658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3A445E6-BBF0-C849-81A7-0F8BB570292D}"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60418" name="Rectangle 1026"/>
          <p:cNvSpPr>
            <a:spLocks noGrp="1" noRot="1" noChangeAspect="1" noChangeArrowheads="1"/>
          </p:cNvSpPr>
          <p:nvPr>
            <p:ph type="sldImg"/>
          </p:nvPr>
        </p:nvSpPr>
        <p:spPr>
          <a:solidFill>
            <a:srgbClr val="FFFFFF"/>
          </a:solidFill>
          <a:ln/>
        </p:spPr>
      </p:sp>
      <p:sp>
        <p:nvSpPr>
          <p:cNvPr id="604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9471F22-6B09-AF4D-8BB1-3406C06B80D6}"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58722" name="Rectangle 1026"/>
          <p:cNvSpPr>
            <a:spLocks noGrp="1" noRot="1" noChangeAspect="1" noChangeArrowheads="1"/>
          </p:cNvSpPr>
          <p:nvPr>
            <p:ph type="sldImg"/>
          </p:nvPr>
        </p:nvSpPr>
        <p:spPr>
          <a:solidFill>
            <a:srgbClr val="FFFFFF"/>
          </a:solidFill>
          <a:ln/>
        </p:spPr>
      </p:sp>
      <p:sp>
        <p:nvSpPr>
          <p:cNvPr id="1587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Sounds dismal, </a:t>
            </a:r>
            <a:r>
              <a:rPr lang="en-US" sz="1200" kern="1200" dirty="0" err="1" smtClean="0">
                <a:solidFill>
                  <a:schemeClr val="tx1"/>
                </a:solidFill>
                <a:effectLst/>
                <a:latin typeface="+mn-lt"/>
                <a:ea typeface="+mn-ea"/>
                <a:cs typeface="+mn-cs"/>
              </a:rPr>
              <a:t>doesn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it?  Maybe you</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re saying, "Can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you offer anything more positive than this today?  If all human wisdom has no value then what value is there in listening to Solomon—or you, for that matter?"  Good question.  Actually, I have nothing of value to say today except what God says, and He says in verses 9-12 that his word is…</a:t>
            </a:r>
            <a:r>
              <a:rPr lang="en-SG" dirty="0" smtClean="0">
                <a:effectLst/>
              </a:rPr>
              <a:t> </a:t>
            </a:r>
            <a:endParaRPr lang="en-US" dirty="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Today I want to take us all down a road—</a:t>
            </a:r>
            <a:r>
              <a:rPr lang="en-US" sz="1200" i="1" kern="1200" dirty="0" smtClean="0">
                <a:solidFill>
                  <a:schemeClr val="tx1"/>
                </a:solidFill>
                <a:effectLst/>
                <a:latin typeface="+mn-lt"/>
                <a:ea typeface="+mn-ea"/>
                <a:cs typeface="+mn-cs"/>
              </a:rPr>
              <a:t>your</a:t>
            </a:r>
            <a:r>
              <a:rPr lang="en-US" sz="1200" kern="1200" dirty="0" smtClean="0">
                <a:solidFill>
                  <a:schemeClr val="tx1"/>
                </a:solidFill>
                <a:effectLst/>
                <a:latin typeface="+mn-lt"/>
                <a:ea typeface="+mn-ea"/>
                <a:cs typeface="+mn-cs"/>
              </a:rPr>
              <a:t> future road to the last words that you will utter in this life.  People</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last words are significant as they reveal a lot about the life of those who spoke them—whether a life of regret or hope</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9471F22-6B09-AF4D-8BB1-3406C06B80D6}"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58722" name="Rectangle 1026"/>
          <p:cNvSpPr>
            <a:spLocks noGrp="1" noRot="1" noChangeAspect="1" noChangeArrowheads="1"/>
          </p:cNvSpPr>
          <p:nvPr>
            <p:ph type="sldImg"/>
          </p:nvPr>
        </p:nvSpPr>
        <p:spPr>
          <a:solidFill>
            <a:srgbClr val="FFFFFF"/>
          </a:solidFill>
          <a:ln/>
        </p:spPr>
      </p:sp>
      <p:sp>
        <p:nvSpPr>
          <p:cNvPr id="1587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720DC1-A9FE-3244-8977-2578821F5946}" type="slidenum">
              <a:rPr lang="en-US" sz="1200">
                <a:solidFill>
                  <a:prstClr val="black"/>
                </a:solidFill>
              </a:rPr>
              <a:pPr/>
              <a:t>22</a:t>
            </a:fld>
            <a:endParaRPr lang="en-US" sz="1200">
              <a:solidFill>
                <a:prstClr val="black"/>
              </a:solidFill>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lvl="1"/>
            <a:r>
              <a:rPr lang="en-US" sz="1200" b="1" kern="1200" dirty="0" smtClean="0">
                <a:solidFill>
                  <a:schemeClr val="tx1"/>
                </a:solidFill>
                <a:effectLst/>
                <a:latin typeface="+mn-lt"/>
                <a:ea typeface="+mn-ea"/>
                <a:cs typeface="+mn-cs"/>
              </a:rPr>
              <a:t>Solomon put his wisdom to work by teaching (12:9-10).</a:t>
            </a:r>
            <a:endParaRPr lang="en-SG" sz="1200" b="1" kern="1200" dirty="0" smtClean="0">
              <a:solidFill>
                <a:schemeClr val="tx1"/>
              </a:solidFill>
              <a:effectLst/>
              <a:latin typeface="+mn-lt"/>
              <a:ea typeface="+mn-ea"/>
              <a:cs typeface="+mn-cs"/>
            </a:endParaRPr>
          </a:p>
          <a:p>
            <a:pPr lvl="2"/>
            <a:r>
              <a:rPr lang="en-US" sz="1200" b="1" kern="1200" dirty="0" smtClean="0">
                <a:solidFill>
                  <a:schemeClr val="tx1"/>
                </a:solidFill>
                <a:effectLst/>
                <a:latin typeface="+mn-lt"/>
                <a:ea typeface="+mn-ea"/>
                <a:cs typeface="+mn-cs"/>
              </a:rPr>
              <a:t>Solomon was a wise man who taught others knowledge (12:</a:t>
            </a:r>
            <a:r>
              <a:rPr lang="en-US" sz="1200" b="1" u="sng" kern="1200" dirty="0" smtClean="0">
                <a:solidFill>
                  <a:schemeClr val="tx1"/>
                </a:solidFill>
                <a:effectLst/>
                <a:latin typeface="+mn-lt"/>
                <a:ea typeface="+mn-ea"/>
                <a:cs typeface="+mn-cs"/>
              </a:rPr>
              <a:t>9a</a:t>
            </a:r>
            <a:r>
              <a:rPr lang="en-US" sz="1200" b="1" kern="1200" dirty="0" smtClean="0">
                <a:solidFill>
                  <a:schemeClr val="tx1"/>
                </a:solidFill>
                <a:effectLst/>
                <a:latin typeface="+mn-lt"/>
                <a:ea typeface="+mn-ea"/>
                <a:cs typeface="+mn-cs"/>
              </a:rPr>
              <a:t>).</a:t>
            </a:r>
            <a:endParaRPr lang="en-SG" sz="1200" b="1" kern="1200" dirty="0" smtClean="0">
              <a:solidFill>
                <a:schemeClr val="tx1"/>
              </a:solidFill>
              <a:effectLst/>
              <a:latin typeface="+mn-lt"/>
              <a:ea typeface="+mn-ea"/>
              <a:cs typeface="+mn-cs"/>
            </a:endParaRPr>
          </a:p>
          <a:p>
            <a:pPr lvl="2"/>
            <a:r>
              <a:rPr lang="en-US" sz="1200" b="1" kern="1200" dirty="0" smtClean="0">
                <a:solidFill>
                  <a:schemeClr val="tx1"/>
                </a:solidFill>
                <a:effectLst/>
                <a:latin typeface="+mn-lt"/>
                <a:ea typeface="+mn-ea"/>
                <a:cs typeface="+mn-cs"/>
              </a:rPr>
              <a:t>Solomon taught with proverbs (12:</a:t>
            </a:r>
            <a:r>
              <a:rPr lang="en-US" sz="1200" b="1" u="sng" kern="1200" dirty="0" smtClean="0">
                <a:solidFill>
                  <a:schemeClr val="tx1"/>
                </a:solidFill>
                <a:effectLst/>
                <a:latin typeface="+mn-lt"/>
                <a:ea typeface="+mn-ea"/>
                <a:cs typeface="+mn-cs"/>
              </a:rPr>
              <a:t>9b-d</a:t>
            </a:r>
            <a:r>
              <a:rPr lang="en-US" sz="1200" b="1" kern="1200" dirty="0" smtClean="0">
                <a:solidFill>
                  <a:schemeClr val="tx1"/>
                </a:solidFill>
                <a:effectLst/>
                <a:latin typeface="+mn-lt"/>
                <a:ea typeface="+mn-ea"/>
                <a:cs typeface="+mn-cs"/>
              </a:rPr>
              <a:t>).</a:t>
            </a:r>
            <a:endParaRPr lang="en-SG" sz="1200" b="1" kern="1200" dirty="0" smtClean="0">
              <a:solidFill>
                <a:schemeClr val="tx1"/>
              </a:solidFill>
              <a:effectLst/>
              <a:latin typeface="+mn-lt"/>
              <a:ea typeface="+mn-ea"/>
              <a:cs typeface="+mn-cs"/>
            </a:endParaRPr>
          </a:p>
          <a:p>
            <a:pPr lvl="3"/>
            <a:r>
              <a:rPr lang="en-US" sz="1200" b="1" kern="1200" dirty="0" smtClean="0">
                <a:solidFill>
                  <a:schemeClr val="tx1"/>
                </a:solidFill>
                <a:effectLst/>
                <a:latin typeface="+mn-lt"/>
                <a:ea typeface="+mn-ea"/>
                <a:cs typeface="+mn-cs"/>
              </a:rPr>
              <a:t>Some proverbs he thought up himself (12:9b).</a:t>
            </a:r>
            <a:endParaRPr lang="en-SG" sz="1200" b="1" kern="1200" dirty="0" smtClean="0">
              <a:solidFill>
                <a:schemeClr val="tx1"/>
              </a:solidFill>
              <a:effectLst/>
              <a:latin typeface="+mn-lt"/>
              <a:ea typeface="+mn-ea"/>
              <a:cs typeface="+mn-cs"/>
            </a:endParaRPr>
          </a:p>
          <a:p>
            <a:pPr lvl="3"/>
            <a:r>
              <a:rPr lang="en-US" sz="1200" b="1" kern="1200" dirty="0" smtClean="0">
                <a:solidFill>
                  <a:schemeClr val="tx1"/>
                </a:solidFill>
                <a:effectLst/>
                <a:latin typeface="+mn-lt"/>
                <a:ea typeface="+mn-ea"/>
                <a:cs typeface="+mn-cs"/>
              </a:rPr>
              <a:t>Some proverbs he got from others (12:9c).</a:t>
            </a:r>
            <a:endParaRPr lang="en-SG" sz="1200" b="1" kern="1200" dirty="0" smtClean="0">
              <a:solidFill>
                <a:schemeClr val="tx1"/>
              </a:solidFill>
              <a:effectLst/>
              <a:latin typeface="+mn-lt"/>
              <a:ea typeface="+mn-ea"/>
              <a:cs typeface="+mn-cs"/>
            </a:endParaRPr>
          </a:p>
          <a:p>
            <a:pPr lvl="3"/>
            <a:r>
              <a:rPr lang="en-US" sz="1200" b="1" kern="1200" dirty="0" smtClean="0">
                <a:solidFill>
                  <a:schemeClr val="tx1"/>
                </a:solidFill>
                <a:effectLst/>
                <a:latin typeface="+mn-lt"/>
                <a:ea typeface="+mn-ea"/>
                <a:cs typeface="+mn-cs"/>
              </a:rPr>
              <a:t>Some proverbs he arranged together [in the book of Proverbs?] (12:9d).</a:t>
            </a:r>
            <a:endParaRPr lang="en-SG" sz="1200" b="1" kern="1200" dirty="0" smtClean="0">
              <a:solidFill>
                <a:schemeClr val="tx1"/>
              </a:solidFill>
              <a:effectLst/>
              <a:latin typeface="+mn-lt"/>
              <a:ea typeface="+mn-ea"/>
              <a:cs typeface="+mn-cs"/>
            </a:endParaRPr>
          </a:p>
          <a:p>
            <a:pPr lvl="2"/>
            <a:r>
              <a:rPr lang="en-US" sz="1200" b="1" kern="1200" dirty="0" smtClean="0">
                <a:solidFill>
                  <a:schemeClr val="tx1"/>
                </a:solidFill>
                <a:effectLst/>
                <a:latin typeface="+mn-lt"/>
                <a:ea typeface="+mn-ea"/>
                <a:cs typeface="+mn-cs"/>
              </a:rPr>
              <a:t>Solomon taught with the best words (12:</a:t>
            </a:r>
            <a:r>
              <a:rPr lang="en-US" sz="1200" b="1" u="sng" kern="1200" dirty="0" smtClean="0">
                <a:solidFill>
                  <a:schemeClr val="tx1"/>
                </a:solidFill>
                <a:effectLst/>
                <a:latin typeface="+mn-lt"/>
                <a:ea typeface="+mn-ea"/>
                <a:cs typeface="+mn-cs"/>
              </a:rPr>
              <a:t>10</a:t>
            </a:r>
            <a:r>
              <a:rPr lang="en-US" sz="1200" b="1" kern="1200" dirty="0" smtClean="0">
                <a:solidFill>
                  <a:schemeClr val="tx1"/>
                </a:solidFill>
                <a:effectLst/>
                <a:latin typeface="+mn-lt"/>
                <a:ea typeface="+mn-ea"/>
                <a:cs typeface="+mn-cs"/>
              </a:rPr>
              <a:t>).</a:t>
            </a:r>
            <a:endParaRPr lang="en-SG" sz="1200" b="1" kern="1200" dirty="0" smtClean="0">
              <a:solidFill>
                <a:schemeClr val="tx1"/>
              </a:solidFill>
              <a:effectLst/>
              <a:latin typeface="+mn-lt"/>
              <a:ea typeface="+mn-ea"/>
              <a:cs typeface="+mn-cs"/>
            </a:endParaRPr>
          </a:p>
          <a:p>
            <a:pPr lvl="3"/>
            <a:r>
              <a:rPr lang="en-US" sz="1200" b="1" kern="1200" dirty="0" smtClean="0">
                <a:solidFill>
                  <a:schemeClr val="tx1"/>
                </a:solidFill>
                <a:effectLst/>
                <a:latin typeface="+mn-lt"/>
                <a:ea typeface="+mn-ea"/>
                <a:cs typeface="+mn-cs"/>
              </a:rPr>
              <a:t>He used words that were aesthetically pleasing (12:10a).</a:t>
            </a:r>
            <a:endParaRPr lang="en-SG" sz="1200" b="1" kern="1200" dirty="0" smtClean="0">
              <a:solidFill>
                <a:schemeClr val="tx1"/>
              </a:solidFill>
              <a:effectLst/>
              <a:latin typeface="+mn-lt"/>
              <a:ea typeface="+mn-ea"/>
              <a:cs typeface="+mn-cs"/>
            </a:endParaRPr>
          </a:p>
          <a:p>
            <a:pPr lvl="3"/>
            <a:r>
              <a:rPr lang="en-US" sz="1200" b="1" kern="1200" dirty="0" smtClean="0">
                <a:solidFill>
                  <a:schemeClr val="tx1"/>
                </a:solidFill>
                <a:effectLst/>
                <a:latin typeface="+mn-lt"/>
                <a:ea typeface="+mn-ea"/>
                <a:cs typeface="+mn-cs"/>
              </a:rPr>
              <a:t>He wrote with precision to guard the truth (12:10b).</a:t>
            </a:r>
            <a:endParaRPr lang="en-SG" sz="1200" b="1" kern="1200" dirty="0" smtClean="0">
              <a:solidFill>
                <a:schemeClr val="tx1"/>
              </a:solidFill>
              <a:effectLst/>
              <a:latin typeface="+mn-lt"/>
              <a:ea typeface="+mn-ea"/>
              <a:cs typeface="+mn-cs"/>
            </a:endParaRPr>
          </a:p>
          <a:p>
            <a:pPr eaLnBrk="1" hangingPunct="1"/>
            <a:endParaRPr lang="en-US" dirty="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cs typeface="ＭＳ Ｐゴシック" charset="0"/>
              </a:rPr>
              <a:t>Can you think of any of their proverbs?</a:t>
            </a:r>
          </a:p>
          <a:p>
            <a:r>
              <a:rPr lang="en-US" dirty="0" smtClean="0">
                <a:cs typeface="ＭＳ Ｐゴシック" charset="0"/>
              </a:rPr>
              <a:t>My best teacher used to say, "If you can read, you can cook!"  Who?  Mom!</a:t>
            </a:r>
          </a:p>
          <a:p>
            <a:r>
              <a:rPr lang="en-US" dirty="0" smtClean="0">
                <a:cs typeface="ＭＳ Ｐゴシック" charset="0"/>
              </a:rPr>
              <a:t>Don</a:t>
            </a:r>
            <a:r>
              <a:rPr lang="fr-FR" dirty="0" smtClean="0">
                <a:cs typeface="ＭＳ Ｐゴシック" charset="0"/>
              </a:rPr>
              <a:t>'</a:t>
            </a:r>
            <a:r>
              <a:rPr lang="en-US" dirty="0" smtClean="0">
                <a:cs typeface="ＭＳ Ｐゴシック" charset="0"/>
              </a:rPr>
              <a:t>t let their proverbs escape you.  Write them down now so you won</a:t>
            </a:r>
            <a:r>
              <a:rPr lang="fr-FR" dirty="0" smtClean="0">
                <a:cs typeface="ＭＳ Ｐゴシック" charset="0"/>
              </a:rPr>
              <a:t>'</a:t>
            </a:r>
            <a:r>
              <a:rPr lang="en-US" dirty="0" smtClean="0">
                <a:cs typeface="ＭＳ Ｐゴシック" charset="0"/>
              </a:rPr>
              <a:t>t forget them.</a:t>
            </a:r>
          </a:p>
          <a:p>
            <a:endParaRPr lang="en-US" dirty="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720DC1-A9FE-3244-8977-2578821F5946}" type="slidenum">
              <a:rPr lang="en-US" sz="1200">
                <a:solidFill>
                  <a:prstClr val="black"/>
                </a:solidFill>
              </a:rPr>
              <a:pPr/>
              <a:t>26</a:t>
            </a:fld>
            <a:endParaRPr lang="en-US" sz="1200">
              <a:solidFill>
                <a:prstClr val="black"/>
              </a:solidFill>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720DC1-A9FE-3244-8977-2578821F5946}" type="slidenum">
              <a:rPr lang="en-US" sz="1200">
                <a:solidFill>
                  <a:prstClr val="black"/>
                </a:solidFill>
              </a:rPr>
              <a:pPr/>
              <a:t>27</a:t>
            </a:fld>
            <a:endParaRPr lang="en-US" sz="1200">
              <a:solidFill>
                <a:prstClr val="black"/>
              </a:solidFill>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720DC1-A9FE-3244-8977-2578821F5946}" type="slidenum">
              <a:rPr lang="en-US" sz="1200">
                <a:solidFill>
                  <a:prstClr val="black"/>
                </a:solidFill>
              </a:rPr>
              <a:pPr/>
              <a:t>28</a:t>
            </a:fld>
            <a:endParaRPr lang="en-US" sz="1200">
              <a:solidFill>
                <a:prstClr val="black"/>
              </a:solidFill>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Years ago our 5-year-old, John, ran around the corner in our house and almost hit our 8-year-old, Stephen, who was carrying food to the table.  </a:t>
            </a:r>
          </a:p>
          <a:p>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I interviewed John: "Can you tell me why we don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run in the house?"  "Because it can hurt people and break things," John responded.</a:t>
            </a:r>
          </a:p>
          <a:p>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we all sat down to eat a few minutes later, John announced to the family, "I have good news and bad news.  The good news is what is right, is right!  The bad news is what is wrong, is wrong!"</a:t>
            </a:r>
            <a:endParaRPr lang="en-SG"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all laughed, but the realization hit us that much of what the world calls "wrong" is right and much of what the world calls "right" is wrong.</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(But</a:t>
            </a:r>
            <a:r>
              <a:rPr lang="en-US" sz="1200" kern="1200" baseline="0" dirty="0" smtClean="0">
                <a:solidFill>
                  <a:schemeClr val="tx1"/>
                </a:solidFill>
                <a:effectLst/>
                <a:latin typeface="+mn-lt"/>
                <a:ea typeface="+mn-ea"/>
                <a:cs typeface="+mn-cs"/>
              </a:rPr>
              <a:t> h</a:t>
            </a:r>
            <a:r>
              <a:rPr lang="en-US" sz="1200" kern="1200" dirty="0" smtClean="0">
                <a:solidFill>
                  <a:schemeClr val="tx1"/>
                </a:solidFill>
                <a:effectLst/>
                <a:latin typeface="+mn-lt"/>
                <a:ea typeface="+mn-ea"/>
                <a:cs typeface="+mn-cs"/>
              </a:rPr>
              <a:t>ow can we tell the difference between right and wrong?  God has to tell us, and…)</a:t>
            </a:r>
            <a:endParaRPr lang="en-SG" sz="1200" kern="1200" dirty="0" smtClean="0">
              <a:solidFill>
                <a:schemeClr val="tx1"/>
              </a:solidFill>
              <a:effectLst/>
              <a:latin typeface="+mn-lt"/>
              <a:ea typeface="+mn-ea"/>
              <a:cs typeface="+mn-cs"/>
            </a:endParaRPr>
          </a:p>
          <a:p>
            <a:endParaRPr lang="en-SG" sz="1200" kern="1200" dirty="0" smtClean="0">
              <a:solidFill>
                <a:schemeClr val="tx1"/>
              </a:solidFill>
              <a:effectLst/>
              <a:latin typeface="+mn-lt"/>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720DC1-A9FE-3244-8977-2578821F5946}" type="slidenum">
              <a:rPr lang="en-US" sz="1200">
                <a:solidFill>
                  <a:prstClr val="black"/>
                </a:solidFill>
              </a:rPr>
              <a:pPr/>
              <a:t>29</a:t>
            </a:fld>
            <a:endParaRPr lang="en-US" sz="1200">
              <a:solidFill>
                <a:prstClr val="black"/>
              </a:solidFill>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Just listen to some last words spoken by well-known Christians…</a:t>
            </a:r>
            <a:r>
              <a:rPr lang="en-SG" dirty="0" smtClean="0">
                <a:effectLst/>
              </a:rPr>
              <a:t> </a:t>
            </a:r>
            <a:endParaRPr lang="en-US" dirty="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720DC1-A9FE-3244-8977-2578821F5946}" type="slidenum">
              <a:rPr lang="en-US" sz="1200">
                <a:solidFill>
                  <a:prstClr val="black"/>
                </a:solidFill>
              </a:rPr>
              <a:pPr/>
              <a:t>30</a:t>
            </a:fld>
            <a:endParaRPr lang="en-US" sz="1200">
              <a:solidFill>
                <a:prstClr val="black"/>
              </a:solidFill>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ea typeface="ＭＳ Ｐゴシック" charset="0"/>
                <a:cs typeface="ＭＳ Ｐゴシック" charset="0"/>
              </a:rPr>
              <a:t>In contrast, man</a:t>
            </a:r>
            <a:r>
              <a:rPr lang="fr-FR" dirty="0" smtClean="0">
                <a:ea typeface="ＭＳ Ｐゴシック" charset="0"/>
                <a:cs typeface="ＭＳ Ｐゴシック" charset="0"/>
              </a:rPr>
              <a:t>'</a:t>
            </a:r>
            <a:r>
              <a:rPr lang="en-US" dirty="0" smtClean="0">
                <a:ea typeface="ＭＳ Ｐゴシック" charset="0"/>
                <a:cs typeface="ＭＳ Ｐゴシック" charset="0"/>
              </a:rPr>
              <a:t>s books provide no ultimate answers and wear us out (12:12).</a:t>
            </a:r>
          </a:p>
          <a:p>
            <a:pPr eaLnBrk="1" hangingPunct="1"/>
            <a:endParaRPr lang="en-US" dirty="0" smtClean="0">
              <a:ea typeface="ＭＳ Ｐゴシック" charset="0"/>
              <a:cs typeface="ＭＳ Ｐゴシック" charset="0"/>
            </a:endParaRPr>
          </a:p>
          <a:p>
            <a:pPr eaLnBrk="1" hangingPunct="1"/>
            <a:r>
              <a:rPr lang="en-US" dirty="0" smtClean="0">
                <a:ea typeface="ＭＳ Ｐゴシック" charset="0"/>
                <a:cs typeface="ＭＳ Ｐゴシック" charset="0"/>
              </a:rPr>
              <a:t>Don</a:t>
            </a:r>
            <a:r>
              <a:rPr lang="fr-FR" dirty="0" smtClean="0">
                <a:ea typeface="ＭＳ Ｐゴシック" charset="0"/>
                <a:cs typeface="ＭＳ Ｐゴシック" charset="0"/>
              </a:rPr>
              <a:t>'</a:t>
            </a:r>
            <a:r>
              <a:rPr lang="en-US" dirty="0" smtClean="0">
                <a:ea typeface="ＭＳ Ｐゴシック" charset="0"/>
                <a:cs typeface="ＭＳ Ｐゴシック" charset="0"/>
              </a:rPr>
              <a:t>t rely on books other than words of the wise (12:12a).</a:t>
            </a:r>
            <a:endParaRPr lang="en-US" dirty="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A5D568E-A27C-DF4F-BD21-29AC967ABDEB}"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60770" name="Rectangle 1026"/>
          <p:cNvSpPr>
            <a:spLocks noGrp="1" noRot="1" noChangeAspect="1" noChangeArrowheads="1"/>
          </p:cNvSpPr>
          <p:nvPr>
            <p:ph type="sldImg"/>
          </p:nvPr>
        </p:nvSpPr>
        <p:spPr>
          <a:solidFill>
            <a:srgbClr val="FFFFFF"/>
          </a:solidFill>
          <a:ln/>
        </p:spPr>
      </p:sp>
      <p:sp>
        <p:nvSpPr>
          <p:cNvPr id="1607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Man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many books still have not answered our most vital questions (12:12b)</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smtClean="0"/>
              <a:t>Every one of us is headed towards more learning throughout our lives—and towards being wearied by a lot more study and books!  </a:t>
            </a:r>
          </a:p>
          <a:p>
            <a:r>
              <a:rPr lang="en-US" dirty="0" smtClean="0"/>
              <a:t>How can you survive all the books and study yet ahead?  </a:t>
            </a:r>
          </a:p>
          <a:p>
            <a:r>
              <a:rPr lang="en-US" dirty="0" smtClean="0"/>
              <a:t>Make the Book you study most be the only one that genuinely refreshes!</a:t>
            </a:r>
          </a:p>
          <a:p>
            <a:r>
              <a:rPr lang="en-US" dirty="0" smtClean="0"/>
              <a:t>Sure, study other books, but make this Book the one you read every day, OK?</a:t>
            </a:r>
          </a:p>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9471F22-6B09-AF4D-8BB1-3406C06B80D6}"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58722" name="Rectangle 1026"/>
          <p:cNvSpPr>
            <a:spLocks noGrp="1" noRot="1" noChangeAspect="1" noChangeArrowheads="1"/>
          </p:cNvSpPr>
          <p:nvPr>
            <p:ph type="sldImg"/>
          </p:nvPr>
        </p:nvSpPr>
        <p:spPr>
          <a:solidFill>
            <a:srgbClr val="FFFFFF"/>
          </a:solidFill>
          <a:ln/>
        </p:spPr>
      </p:sp>
      <p:sp>
        <p:nvSpPr>
          <p:cNvPr id="1587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9471F22-6B09-AF4D-8BB1-3406C06B80D6}"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58722" name="Rectangle 1026"/>
          <p:cNvSpPr>
            <a:spLocks noGrp="1" noRot="1" noChangeAspect="1" noChangeArrowheads="1"/>
          </p:cNvSpPr>
          <p:nvPr>
            <p:ph type="sldImg"/>
          </p:nvPr>
        </p:nvSpPr>
        <p:spPr>
          <a:solidFill>
            <a:srgbClr val="FFFFFF"/>
          </a:solidFill>
          <a:ln/>
        </p:spPr>
      </p:sp>
      <p:sp>
        <p:nvSpPr>
          <p:cNvPr id="1587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Since only Scripture has ultimate value for us, the best thing we can do in life is to respect the Author and live in light of His plan.  In fact, this is just what the conclusion tells us…</a:t>
            </a:r>
            <a:endParaRPr lang="en-US" dirty="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9471F22-6B09-AF4D-8BB1-3406C06B80D6}"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58722" name="Rectangle 1026"/>
          <p:cNvSpPr>
            <a:spLocks noGrp="1" noRot="1" noChangeAspect="1" noChangeArrowheads="1"/>
          </p:cNvSpPr>
          <p:nvPr>
            <p:ph type="sldImg"/>
          </p:nvPr>
        </p:nvSpPr>
        <p:spPr>
          <a:solidFill>
            <a:srgbClr val="FFFFFF"/>
          </a:solidFill>
          <a:ln/>
        </p:spPr>
      </p:sp>
      <p:sp>
        <p:nvSpPr>
          <p:cNvPr id="1587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Live in awe of God and do what He says so that you</a:t>
            </a:r>
            <a:r>
              <a:rPr lang="fr-FR"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ll</a:t>
            </a:r>
            <a:r>
              <a:rPr lang="en-US" sz="1200" kern="1200" dirty="0" smtClean="0">
                <a:solidFill>
                  <a:schemeClr val="tx1"/>
                </a:solidFill>
                <a:effectLst/>
                <a:latin typeface="+mn-lt"/>
                <a:ea typeface="+mn-ea"/>
                <a:cs typeface="+mn-cs"/>
              </a:rPr>
              <a:t> always be doing the right thing</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You</a:t>
            </a:r>
            <a:r>
              <a:rPr lang="fr-FR" dirty="0" smtClean="0"/>
              <a:t>'</a:t>
            </a:r>
            <a:r>
              <a:rPr lang="en-US" dirty="0" err="1" smtClean="0"/>
              <a:t>ll</a:t>
            </a:r>
            <a:r>
              <a:rPr lang="en-US" dirty="0" smtClean="0"/>
              <a:t> succeed when you respect God</a:t>
            </a:r>
            <a:r>
              <a:rPr lang="fr-FR" dirty="0" smtClean="0"/>
              <a:t>'</a:t>
            </a:r>
            <a:r>
              <a:rPr lang="en-US" dirty="0" smtClean="0"/>
              <a:t>s person (13a).  </a:t>
            </a:r>
          </a:p>
          <a:p>
            <a:r>
              <a:rPr lang="en-US" sz="1200" kern="1200" dirty="0" smtClean="0">
                <a:solidFill>
                  <a:schemeClr val="tx1"/>
                </a:solidFill>
                <a:effectLst/>
                <a:latin typeface="+mn-lt"/>
                <a:ea typeface="+mn-ea"/>
                <a:cs typeface="+mn-cs"/>
              </a:rPr>
              <a:t>Fearing Him means living aware of his awesome love for you!</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Does this mean we cower before God as if he</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going to hit us?  No</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Fearing Him means living aware of his awesome love for you</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 founder of Methodism, John Wesley</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last words were…</a:t>
            </a:r>
            <a:endParaRPr lang="en-US" dirty="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You</a:t>
            </a:r>
            <a:r>
              <a:rPr lang="fr-FR" dirty="0" smtClean="0"/>
              <a:t>'</a:t>
            </a:r>
            <a:r>
              <a:rPr lang="en-US" dirty="0" err="1" smtClean="0"/>
              <a:t>ll</a:t>
            </a:r>
            <a:r>
              <a:rPr lang="en-US" dirty="0" smtClean="0"/>
              <a:t> succeed when you respect God</a:t>
            </a:r>
            <a:r>
              <a:rPr lang="fr-FR" dirty="0" smtClean="0"/>
              <a:t>'</a:t>
            </a:r>
            <a:r>
              <a:rPr lang="en-US" dirty="0" smtClean="0"/>
              <a:t>s person (13a).  </a:t>
            </a:r>
          </a:p>
          <a:p>
            <a:r>
              <a:rPr lang="en-US" sz="1200" kern="1200" dirty="0" smtClean="0">
                <a:solidFill>
                  <a:schemeClr val="tx1"/>
                </a:solidFill>
                <a:effectLst/>
                <a:latin typeface="+mn-lt"/>
                <a:ea typeface="+mn-ea"/>
                <a:cs typeface="+mn-cs"/>
              </a:rPr>
              <a:t>Fearing Him means living aware of his awesome love for you!</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a:t>
            </a:r>
            <a:r>
              <a:rPr lang="fr-FR" dirty="0" smtClean="0"/>
              <a:t>'</a:t>
            </a:r>
            <a:r>
              <a:rPr lang="en-US" dirty="0" err="1" smtClean="0"/>
              <a:t>ll</a:t>
            </a:r>
            <a:r>
              <a:rPr lang="en-US" dirty="0" smtClean="0"/>
              <a:t> also succeed when you follow God</a:t>
            </a:r>
            <a:r>
              <a:rPr lang="fr-FR" dirty="0" smtClean="0"/>
              <a:t>'</a:t>
            </a:r>
            <a:r>
              <a:rPr lang="en-US" dirty="0" smtClean="0"/>
              <a:t>s standards (13b).  Do what He says!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Realize that he gives us commands to live by because he has your best interest in mind </a:t>
            </a:r>
          </a:p>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Respecting and obeying God is the main task for which we</a:t>
            </a:r>
            <a:r>
              <a:rPr lang="fr-FR"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ll</a:t>
            </a:r>
            <a:r>
              <a:rPr lang="en-US" sz="1200" kern="1200" dirty="0" smtClean="0">
                <a:solidFill>
                  <a:schemeClr val="tx1"/>
                </a:solidFill>
                <a:effectLst/>
                <a:latin typeface="+mn-lt"/>
                <a:ea typeface="+mn-ea"/>
                <a:cs typeface="+mn-cs"/>
              </a:rPr>
              <a:t> be accountable (13c-14).</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Respect and obey God as it ensures you</a:t>
            </a:r>
            <a:r>
              <a:rPr lang="fr-FR"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ll</a:t>
            </a:r>
            <a:r>
              <a:rPr lang="en-US" sz="1200" kern="1200" dirty="0" smtClean="0">
                <a:solidFill>
                  <a:schemeClr val="tx1"/>
                </a:solidFill>
                <a:effectLst/>
                <a:latin typeface="+mn-lt"/>
                <a:ea typeface="+mn-ea"/>
                <a:cs typeface="+mn-cs"/>
              </a:rPr>
              <a:t> do everything else that</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important (13c</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Worship is one of the very few things we do on earth that we will do in heaven</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cs typeface="ＭＳ Ｐゴシック" charset="0"/>
              </a:rPr>
              <a:t>What a tragedy that I have discovered in Singapore that most churches have two thirds of their people show up late for worship!  They don</a:t>
            </a:r>
            <a:r>
              <a:rPr lang="fr-FR" dirty="0" smtClean="0">
                <a:cs typeface="ＭＳ Ｐゴシック" charset="0"/>
              </a:rPr>
              <a:t>'</a:t>
            </a:r>
            <a:r>
              <a:rPr lang="en-US" dirty="0" smtClean="0">
                <a:cs typeface="ＭＳ Ｐゴシック" charset="0"/>
              </a:rPr>
              <a:t>t seem to have a problem getting to work on time.  I suspect that most would be on time to have an appointment with the Prime Minister, but to do so for God is much harder—even though God is far greater!</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Respect and obey God because you</a:t>
            </a:r>
            <a:r>
              <a:rPr lang="fr-FR"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ll</a:t>
            </a:r>
            <a:r>
              <a:rPr lang="en-US" sz="1200" kern="1200" dirty="0" smtClean="0">
                <a:solidFill>
                  <a:schemeClr val="tx1"/>
                </a:solidFill>
                <a:effectLst/>
                <a:latin typeface="+mn-lt"/>
                <a:ea typeface="+mn-ea"/>
                <a:cs typeface="+mn-cs"/>
              </a:rPr>
              <a:t> account to Him for every good and bad act (14)</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 2014 movie </a:t>
            </a:r>
            <a:r>
              <a:rPr lang="en-US" sz="1200" i="1" kern="1200" dirty="0" smtClean="0">
                <a:solidFill>
                  <a:schemeClr val="tx1"/>
                </a:solidFill>
                <a:effectLst/>
                <a:latin typeface="+mn-lt"/>
                <a:ea typeface="+mn-ea"/>
                <a:cs typeface="+mn-cs"/>
              </a:rPr>
              <a:t>Maleficent</a:t>
            </a:r>
            <a:r>
              <a:rPr lang="en-US" sz="1200" kern="1200" dirty="0" smtClean="0">
                <a:solidFill>
                  <a:schemeClr val="tx1"/>
                </a:solidFill>
                <a:effectLst/>
                <a:latin typeface="+mn-lt"/>
                <a:ea typeface="+mn-ea"/>
                <a:cs typeface="+mn-cs"/>
              </a:rPr>
              <a:t> portrays a frightening ruler of an evil realm</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She is called Maleficent and has great power but is betrayed</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Adoniram Judson, America</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first missionary who gave his life to Burma, said at his deathbed…</a:t>
            </a:r>
            <a:endParaRPr lang="en-US" dirty="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In revenge she causes a little girl to become a "Sleeping Beauty."  Enter the typical love story of this little girl who grows up and wins over the heart of evil Maleficent—</a:t>
            </a:r>
            <a:r>
              <a:rPr lang="en-SG" dirty="0" smtClean="0">
                <a:effectLst/>
              </a:rPr>
              <a:t> </a:t>
            </a:r>
            <a:endParaRPr lang="en-US" dirty="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as well as that of her own Prince Charming</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One key scene of the movie was difficult to shoot, though</a:t>
            </a:r>
            <a:r>
              <a:rPr lang="en-SG" sz="1200" kern="1200" dirty="0" smtClean="0">
                <a:solidFill>
                  <a:schemeClr val="tx1"/>
                </a:solidFill>
                <a:effectLst/>
                <a:latin typeface="+mn-lt"/>
                <a:ea typeface="+mn-ea"/>
                <a:cs typeface="+mn-cs"/>
              </a:rPr>
              <a:t>.</a:t>
            </a:r>
          </a:p>
          <a:p>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movie critics, </a:t>
            </a:r>
            <a:r>
              <a:rPr lang="en-US" sz="1200" i="1" kern="1200" dirty="0" smtClean="0">
                <a:solidFill>
                  <a:schemeClr val="tx1"/>
                </a:solidFill>
                <a:effectLst/>
                <a:latin typeface="+mn-lt"/>
                <a:ea typeface="+mn-ea"/>
                <a:cs typeface="+mn-cs"/>
              </a:rPr>
              <a:t>Plugged In</a:t>
            </a:r>
            <a:r>
              <a:rPr lang="en-US" sz="1200" kern="1200" dirty="0" smtClean="0">
                <a:solidFill>
                  <a:schemeClr val="tx1"/>
                </a:solidFill>
                <a:effectLst/>
                <a:latin typeface="+mn-lt"/>
                <a:ea typeface="+mn-ea"/>
                <a:cs typeface="+mn-cs"/>
              </a:rPr>
              <a:t> notes, "Note that it</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Jolie</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daughter, Vivienne, who plays the 5-year- old Aurora—waddling over to Maleficent and saying, </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Up, up!</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Maleficent dutifully picks the girl up, and the young Aurora plays with the witch</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fearsome horns—the beginning, it would seem, of Maleficent</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softening stance...</a:t>
            </a:r>
            <a:r>
              <a:rPr lang="en-SG" dirty="0" smtClean="0">
                <a:effectLst/>
              </a:rPr>
              <a:t> </a:t>
            </a:r>
          </a:p>
          <a:p>
            <a:endParaRPr lang="en-SG" dirty="0" smtClean="0">
              <a:effectLst/>
              <a:cs typeface="ＭＳ Ｐゴシック" charset="0"/>
            </a:endParaRPr>
          </a:p>
          <a:p>
            <a:r>
              <a:rPr lang="en-SG"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Jolie later told </a:t>
            </a:r>
            <a:r>
              <a:rPr lang="en-US" sz="1200" i="1" kern="1200" dirty="0" smtClean="0">
                <a:solidFill>
                  <a:schemeClr val="tx1"/>
                </a:solidFill>
                <a:effectLst/>
                <a:latin typeface="+mn-lt"/>
                <a:ea typeface="+mn-ea"/>
                <a:cs typeface="+mn-cs"/>
              </a:rPr>
              <a:t>Entertainment Weekly</a:t>
            </a:r>
            <a:r>
              <a:rPr lang="en-US" sz="1200" kern="1200" dirty="0" smtClean="0">
                <a:solidFill>
                  <a:schemeClr val="tx1"/>
                </a:solidFill>
                <a:effectLst/>
                <a:latin typeface="+mn-lt"/>
                <a:ea typeface="+mn-ea"/>
                <a:cs typeface="+mn-cs"/>
              </a:rPr>
              <a:t> that they originally tried to get other girls to play the young Aurora, but they were terrified of Jolie</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makeup and outfit. </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It had to be a child that liked me and </a:t>
            </a:r>
            <a:r>
              <a:rPr lang="en-US" sz="1200" kern="1200" dirty="0" err="1" smtClean="0">
                <a:solidFill>
                  <a:schemeClr val="tx1"/>
                </a:solidFill>
                <a:effectLst/>
                <a:latin typeface="+mn-lt"/>
                <a:ea typeface="+mn-ea"/>
                <a:cs typeface="+mn-cs"/>
              </a:rPr>
              <a:t>wasn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afraid of my horns and my eyes and my claws,</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Jolie said. </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So it had to be </a:t>
            </a:r>
            <a:r>
              <a:rPr lang="en-US" sz="1200" kern="1200" dirty="0" err="1" smtClean="0">
                <a:solidFill>
                  <a:schemeClr val="tx1"/>
                </a:solidFill>
                <a:effectLst/>
                <a:latin typeface="+mn-lt"/>
                <a:ea typeface="+mn-ea"/>
                <a:cs typeface="+mn-cs"/>
              </a:rPr>
              <a:t>Viv</a:t>
            </a:r>
            <a:r>
              <a:rPr lang="en-US" sz="1200" kern="1200" dirty="0" smtClean="0">
                <a:solidFill>
                  <a:schemeClr val="tx1"/>
                </a:solidFill>
                <a:effectLst/>
                <a:latin typeface="+mn-lt"/>
                <a:ea typeface="+mn-ea"/>
                <a:cs typeface="+mn-cs"/>
              </a:rPr>
              <a:t>.</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a:t>
            </a:r>
            <a:r>
              <a:rPr lang="en-SG" dirty="0" smtClean="0">
                <a:effectLst/>
              </a:rPr>
              <a:t> </a:t>
            </a:r>
            <a:endParaRPr lang="en-US" dirty="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When I read this, I thought.  Hmmm, how like us approaching God.  He seems terrifying to those who do not know him as they will give an account of their lives to him.  However, to those of us who place childlike faith in him, he is not a frightening God but rather a loving Father, worthy of our respect</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 key to success is </a:t>
            </a:r>
            <a:r>
              <a:rPr lang="en-US" sz="1200" i="1" kern="1200" dirty="0" smtClean="0">
                <a:solidFill>
                  <a:schemeClr val="tx1"/>
                </a:solidFill>
                <a:effectLst/>
                <a:latin typeface="+mn-lt"/>
                <a:ea typeface="+mn-ea"/>
                <a:cs typeface="+mn-cs"/>
              </a:rPr>
              <a:t>not</a:t>
            </a:r>
            <a:r>
              <a:rPr lang="en-US" sz="1200" kern="1200" dirty="0" smtClean="0">
                <a:solidFill>
                  <a:schemeClr val="tx1"/>
                </a:solidFill>
                <a:effectLst/>
                <a:latin typeface="+mn-lt"/>
                <a:ea typeface="+mn-ea"/>
                <a:cs typeface="+mn-cs"/>
              </a:rPr>
              <a:t> to respect yourself—it is to honor God</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Do you give priority more to Scripture or to learning from other sources—TV, social media, movies, magazines, newspapers, secular books, even Christian books</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During my first year of seminary, a graduating student asked me, "Do you know how to tell the difference between a first year and a fourth year student?"  I confessed I </a:t>
            </a:r>
            <a:r>
              <a:rPr lang="en-US" sz="1200" kern="1200" dirty="0" err="1" smtClean="0">
                <a:solidFill>
                  <a:schemeClr val="tx1"/>
                </a:solidFill>
                <a:effectLst/>
                <a:latin typeface="+mn-lt"/>
                <a:ea typeface="+mn-ea"/>
                <a:cs typeface="+mn-cs"/>
              </a:rPr>
              <a:t>didn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He said, "First year men are all zeal, no knowledge.  Fourth year men are all knowledge, no zeal."</a:t>
            </a:r>
            <a:endParaRPr lang="en-SG" sz="1200" kern="1200" dirty="0" smtClean="0">
              <a:solidFill>
                <a:schemeClr val="tx1"/>
              </a:solidFill>
              <a:effectLst/>
              <a:latin typeface="+mn-lt"/>
              <a:ea typeface="+mn-ea"/>
              <a:cs typeface="+mn-cs"/>
            </a:endParaRPr>
          </a:p>
          <a:p>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then came SMF chapel</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slide show where guys spotted a man reading by the campus fountain.  "Hey, he</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reading his Bible!</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they said.  "Must be a first year student!"  Everyone laughed, but I thought how much I wanted to make sure my heart for the Word </a:t>
            </a:r>
            <a:r>
              <a:rPr lang="en-US" sz="1200" kern="1200" dirty="0" err="1" smtClean="0">
                <a:solidFill>
                  <a:schemeClr val="tx1"/>
                </a:solidFill>
                <a:effectLst/>
                <a:latin typeface="+mn-lt"/>
                <a:ea typeface="+mn-ea"/>
                <a:cs typeface="+mn-cs"/>
              </a:rPr>
              <a:t>didn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dissipate during seminary</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You may need to read other books more than this Book, but may I encourage you to read this Book first?  Make it your daily habit to get God</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view on life before you get any other! </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Contrast these with the final moments of some who rejected Christ…</a:t>
            </a:r>
            <a:endParaRPr lang="en-US" dirty="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Are you willing to tell God even right now that you</a:t>
            </a:r>
            <a:r>
              <a:rPr lang="fr-FR"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ll</a:t>
            </a:r>
            <a:r>
              <a:rPr lang="en-US" sz="1200" kern="1200" dirty="0" smtClean="0">
                <a:solidFill>
                  <a:schemeClr val="tx1"/>
                </a:solidFill>
                <a:effectLst/>
                <a:latin typeface="+mn-lt"/>
                <a:ea typeface="+mn-ea"/>
                <a:cs typeface="+mn-cs"/>
              </a:rPr>
              <a:t> read this Book at least 5 minutes daily—for the rest of your life?</a:t>
            </a:r>
            <a:r>
              <a:rPr lang="en-SG" dirty="0" smtClean="0">
                <a:effectLst/>
              </a:rPr>
              <a:t> </a:t>
            </a:r>
          </a:p>
          <a:p>
            <a:endParaRPr lang="en-SG" dirty="0" smtClean="0">
              <a:effectLst/>
            </a:endParaRPr>
          </a:p>
          <a:p>
            <a:r>
              <a:rPr lang="en-SG" dirty="0" smtClean="0"/>
              <a:t>In 1977 I committed to reading the Bible at least 5 minutes a day—but that</a:t>
            </a:r>
            <a:r>
              <a:rPr lang="fr-FR" dirty="0" smtClean="0"/>
              <a:t>'</a:t>
            </a:r>
            <a:r>
              <a:rPr lang="en-SG" dirty="0" smtClean="0"/>
              <a:t>s only 1/12th of an hour and 1/288th of a day!  Not really a big decision…</a:t>
            </a:r>
          </a:p>
          <a:p>
            <a:endParaRPr lang="en-SG" dirty="0" smtClean="0"/>
          </a:p>
          <a:p>
            <a:r>
              <a:rPr lang="en-SG" dirty="0" smtClean="0"/>
              <a:t>If you won</a:t>
            </a:r>
            <a:r>
              <a:rPr lang="fr-FR" dirty="0" smtClean="0"/>
              <a:t>'</a:t>
            </a:r>
            <a:r>
              <a:rPr lang="en-SG" dirty="0" smtClean="0"/>
              <a:t>t make a commitment even this small, then I can offer little hope that you will be successful in what really counts in life.</a:t>
            </a:r>
          </a:p>
          <a:p>
            <a:endParaRPr lang="en-SG" dirty="0" smtClean="0"/>
          </a:p>
          <a:p>
            <a:r>
              <a:rPr lang="en-SG" dirty="0" smtClean="0"/>
              <a:t>But if you will commit to allow His words to change you daily, you will be making one of the best decisions possible.</a:t>
            </a:r>
          </a:p>
          <a:p>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Will you finish well?  What will your last words be?  May they reflect that you understood what it means to "Fear God and keep his commandments."</a:t>
            </a:r>
            <a:r>
              <a:rPr lang="en-SG" dirty="0" smtClean="0">
                <a:effectLst/>
              </a:rPr>
              <a:t> </a:t>
            </a:r>
          </a:p>
          <a:p>
            <a:endParaRPr lang="en-SG" dirty="0" smtClean="0">
              <a:effectLst/>
            </a:endParaRPr>
          </a:p>
          <a:p>
            <a:r>
              <a:rPr lang="en-SG" dirty="0" smtClean="0">
                <a:effectLst/>
              </a:rPr>
              <a:t>Prayer</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61</a:t>
            </a:fld>
            <a:endParaRPr lang="en-US"/>
          </a:p>
        </p:txBody>
      </p:sp>
    </p:spTree>
    <p:extLst>
      <p:ext uri="{BB962C8B-B14F-4D97-AF65-F5344CB8AC3E}">
        <p14:creationId xmlns:p14="http://schemas.microsoft.com/office/powerpoint/2010/main" val="11146870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As the godless professor J. H. Huxley lay dying, the great skeptic suddenly looked up at some sight invisible to human eyes, and, staring a while, whispered at last, "So it </a:t>
            </a:r>
            <a:r>
              <a:rPr lang="en-US" sz="1200" i="1" kern="1200" dirty="0" smtClean="0">
                <a:solidFill>
                  <a:schemeClr val="tx1"/>
                </a:solidFill>
                <a:effectLst/>
                <a:latin typeface="+mn-lt"/>
                <a:ea typeface="+mn-ea"/>
                <a:cs typeface="+mn-cs"/>
              </a:rPr>
              <a:t>is</a:t>
            </a:r>
            <a:r>
              <a:rPr lang="en-US" sz="1200" kern="1200" dirty="0" smtClean="0">
                <a:solidFill>
                  <a:schemeClr val="tx1"/>
                </a:solidFill>
                <a:effectLst/>
                <a:latin typeface="+mn-lt"/>
                <a:ea typeface="+mn-ea"/>
                <a:cs typeface="+mn-cs"/>
              </a:rPr>
              <a:t> true."  Then he died</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On his deathbed, the atheist Voltaire told his doctor…</a:t>
            </a:r>
            <a:endParaRPr lang="en-US" dirty="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chemeClr val="bg1">
                <a:gamma/>
                <a:shade val="48627"/>
                <a:invGamma/>
              </a:schemeClr>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0" name="Rectangle 18"/>
            <p:cNvSpPr>
              <a:spLocks noChangeArrowheads="1"/>
            </p:cNvSpPr>
            <p:nvPr userDrawn="1"/>
          </p:nvSpPr>
          <p:spPr bwMode="hidden">
            <a:xfrm rot="39991575" flipH="1" flipV="1">
              <a:off x="5386"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grpSp>
      <p:sp>
        <p:nvSpPr>
          <p:cNvPr id="193754"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193755"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pPr>
              <a:defRPr/>
            </a:pPr>
            <a:endParaRPr lang="en-US"/>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22" name="Rectangle 222"/>
          <p:cNvSpPr>
            <a:spLocks noGrp="1" noChangeArrowheads="1"/>
          </p:cNvSpPr>
          <p:nvPr>
            <p:ph type="sldNum" sz="quarter" idx="12"/>
          </p:nvPr>
        </p:nvSpPr>
        <p:spPr/>
        <p:txBody>
          <a:bodyPr/>
          <a:lstStyle>
            <a:lvl1pPr>
              <a:defRPr/>
            </a:lvl1pPr>
          </a:lstStyle>
          <a:p>
            <a:pPr>
              <a:defRPr/>
            </a:pPr>
            <a:fld id="{491127D9-1D1E-2D4C-89F5-1EE8DBB7ED18}" type="slidenum">
              <a:rPr lang="en-US"/>
              <a:pPr>
                <a:defRPr/>
              </a:pPr>
              <a:t>‹#›</a:t>
            </a:fld>
            <a:endParaRPr lang="en-US"/>
          </a:p>
        </p:txBody>
      </p:sp>
    </p:spTree>
    <p:extLst>
      <p:ext uri="{BB962C8B-B14F-4D97-AF65-F5344CB8AC3E}">
        <p14:creationId xmlns:p14="http://schemas.microsoft.com/office/powerpoint/2010/main" val="20478609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pPr>
              <a:defRPr/>
            </a:pPr>
            <a:fld id="{37E47EB9-BFC6-6C48-8C32-4240598C4ACE}"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01228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pPr>
              <a:defRPr/>
            </a:pPr>
            <a:fld id="{1EDE4049-5201-3E44-83DA-860E62A50C9C}"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19881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ln/>
        </p:spPr>
        <p:txBody>
          <a:bodyPr/>
          <a:lstStyle>
            <a:lvl1pPr>
              <a:defRPr/>
            </a:lvl1pPr>
          </a:lstStyle>
          <a:p>
            <a:pPr>
              <a:defRPr/>
            </a:pPr>
            <a:fld id="{C805E5F8-7F25-FB42-AB9C-26077E23008C}"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44281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18"/>
          <p:cNvSpPr>
            <a:spLocks noGrp="1" noChangeArrowheads="1"/>
          </p:cNvSpPr>
          <p:nvPr>
            <p:ph type="sldNum" sz="quarter" idx="10"/>
          </p:nvPr>
        </p:nvSpPr>
        <p:spPr>
          <a:ln/>
        </p:spPr>
        <p:txBody>
          <a:bodyPr/>
          <a:lstStyle>
            <a:lvl1pPr>
              <a:defRPr/>
            </a:lvl1pPr>
          </a:lstStyle>
          <a:p>
            <a:pPr>
              <a:defRPr/>
            </a:pPr>
            <a:fld id="{ABDBBEF6-8B48-6C49-9DFE-4712CE3A577D}" type="slidenum">
              <a:rPr lang="en-US"/>
              <a:pPr>
                <a:defRPr/>
              </a:pPr>
              <a:t>‹#›</a:t>
            </a:fld>
            <a:endParaRPr lang="en-US"/>
          </a:p>
        </p:txBody>
      </p:sp>
      <p:sp>
        <p:nvSpPr>
          <p:cNvPr id="8" name="Rectangle 219"/>
          <p:cNvSpPr>
            <a:spLocks noGrp="1" noChangeArrowheads="1"/>
          </p:cNvSpPr>
          <p:nvPr>
            <p:ph type="dt" sz="half" idx="11"/>
          </p:nvPr>
        </p:nvSpPr>
        <p:spPr>
          <a:ln/>
        </p:spPr>
        <p:txBody>
          <a:bodyPr/>
          <a:lstStyle>
            <a:lvl1pPr>
              <a:defRPr/>
            </a:lvl1pPr>
          </a:lstStyle>
          <a:p>
            <a:pPr>
              <a:defRPr/>
            </a:pPr>
            <a:endParaRPr lang="en-US"/>
          </a:p>
        </p:txBody>
      </p:sp>
      <p:sp>
        <p:nvSpPr>
          <p:cNvPr id="9"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23898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18"/>
          <p:cNvSpPr>
            <a:spLocks noGrp="1" noChangeArrowheads="1"/>
          </p:cNvSpPr>
          <p:nvPr>
            <p:ph type="sldNum" sz="quarter" idx="10"/>
          </p:nvPr>
        </p:nvSpPr>
        <p:spPr>
          <a:ln/>
        </p:spPr>
        <p:txBody>
          <a:bodyPr/>
          <a:lstStyle>
            <a:lvl1pPr>
              <a:defRPr/>
            </a:lvl1pPr>
          </a:lstStyle>
          <a:p>
            <a:pPr>
              <a:defRPr/>
            </a:pPr>
            <a:fld id="{6CDEB56F-D8FC-D348-909C-F41987C86A1B}" type="slidenum">
              <a:rPr lang="en-US"/>
              <a:pPr>
                <a:defRPr/>
              </a:pPr>
              <a:t>‹#›</a:t>
            </a:fld>
            <a:endParaRPr lang="en-US"/>
          </a:p>
        </p:txBody>
      </p:sp>
      <p:sp>
        <p:nvSpPr>
          <p:cNvPr id="4" name="Rectangle 219"/>
          <p:cNvSpPr>
            <a:spLocks noGrp="1" noChangeArrowheads="1"/>
          </p:cNvSpPr>
          <p:nvPr>
            <p:ph type="dt" sz="half" idx="11"/>
          </p:nvPr>
        </p:nvSpPr>
        <p:spPr>
          <a:ln/>
        </p:spPr>
        <p:txBody>
          <a:bodyPr/>
          <a:lstStyle>
            <a:lvl1pPr>
              <a:defRPr/>
            </a:lvl1pPr>
          </a:lstStyle>
          <a:p>
            <a:pPr>
              <a:defRPr/>
            </a:pPr>
            <a:endParaRPr lang="en-US"/>
          </a:p>
        </p:txBody>
      </p:sp>
      <p:sp>
        <p:nvSpPr>
          <p:cNvPr id="5"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24627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pPr>
              <a:defRPr/>
            </a:pPr>
            <a:fld id="{2C971D54-251A-1C47-A4BA-70E0B48669B4}" type="slidenum">
              <a:rPr lang="en-US"/>
              <a:pPr>
                <a:defRPr/>
              </a:pPr>
              <a:t>‹#›</a:t>
            </a:fld>
            <a:endParaRPr lang="en-US"/>
          </a:p>
        </p:txBody>
      </p:sp>
      <p:sp>
        <p:nvSpPr>
          <p:cNvPr id="3" name="Rectangle 219"/>
          <p:cNvSpPr>
            <a:spLocks noGrp="1" noChangeArrowheads="1"/>
          </p:cNvSpPr>
          <p:nvPr>
            <p:ph type="dt" sz="half" idx="11"/>
          </p:nvPr>
        </p:nvSpPr>
        <p:spPr>
          <a:ln/>
        </p:spPr>
        <p:txBody>
          <a:bodyPr/>
          <a:lstStyle>
            <a:lvl1pPr>
              <a:defRPr/>
            </a:lvl1pPr>
          </a:lstStyle>
          <a:p>
            <a:pPr>
              <a:defRPr/>
            </a:pPr>
            <a:endParaRPr lang="en-US"/>
          </a:p>
        </p:txBody>
      </p:sp>
      <p:sp>
        <p:nvSpPr>
          <p:cNvPr id="4"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11794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DA62D1A3-99EF-2245-B95C-12A26B964A66}"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080705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9DE15874-1C27-3E4C-AB81-4BB47BA04387}"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123327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pPr>
              <a:defRPr/>
            </a:pPr>
            <a:fld id="{921E2AE2-6192-0549-A2B1-06D5C635DD33}"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768905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pPr>
              <a:defRPr/>
            </a:pPr>
            <a:fld id="{4309411D-ABF8-1943-A115-2345B9ECF530}"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925018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335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18"/>
          <p:cNvSpPr>
            <a:spLocks noGrp="1" noChangeArrowheads="1"/>
          </p:cNvSpPr>
          <p:nvPr>
            <p:ph type="sldNum" sz="quarter" idx="10"/>
          </p:nvPr>
        </p:nvSpPr>
        <p:spPr>
          <a:ln/>
        </p:spPr>
        <p:txBody>
          <a:bodyPr/>
          <a:lstStyle>
            <a:lvl1pPr>
              <a:defRPr/>
            </a:lvl1pPr>
          </a:lstStyle>
          <a:p>
            <a:pPr>
              <a:defRPr/>
            </a:pPr>
            <a:fld id="{F8D547BD-34D8-E640-BFD0-47AE17E6B2F4}" type="slidenum">
              <a:rPr lang="en-US"/>
              <a:pPr>
                <a:defRPr/>
              </a:pPr>
              <a:t>‹#›</a:t>
            </a:fld>
            <a:endParaRPr lang="en-US"/>
          </a:p>
        </p:txBody>
      </p:sp>
      <p:sp>
        <p:nvSpPr>
          <p:cNvPr id="7" name="Rectangle 219"/>
          <p:cNvSpPr>
            <a:spLocks noGrp="1" noChangeArrowheads="1"/>
          </p:cNvSpPr>
          <p:nvPr>
            <p:ph type="dt" sz="half" idx="11"/>
          </p:nvPr>
        </p:nvSpPr>
        <p:spPr>
          <a:ln/>
        </p:spPr>
        <p:txBody>
          <a:bodyPr/>
          <a:lstStyle>
            <a:lvl1pPr>
              <a:defRPr/>
            </a:lvl1pPr>
          </a:lstStyle>
          <a:p>
            <a:pPr>
              <a:defRPr/>
            </a:pPr>
            <a:endParaRPr lang="en-US"/>
          </a:p>
        </p:txBody>
      </p:sp>
      <p:sp>
        <p:nvSpPr>
          <p:cNvPr id="8"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878558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4F2C2D-A5A8-884E-B4CF-442CDB6222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53651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2823A4-9B77-5141-9885-1EC848EE90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5432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4A7960-D482-8241-ABF0-2DFCFE3F5D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10875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1CB2CB-BE3E-9D49-B01F-2C3DF10508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931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B6132CB-A72D-FE41-9220-850229822D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64667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6438014-27AE-FB4B-9787-5F407AEEAE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9134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ABEE34-F8C5-D34F-914B-C5DF2547B9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29317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FBE531-528A-1845-AAD8-877A56E4A3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59582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68C054-9B4A-C64F-8B44-9441734E34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04625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DDDAF0-0142-984A-8ADC-3DB405C8D3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28350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2093DA-A1F8-CE4A-9B0C-72B827948C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93133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44FE8EB-51F5-C645-8A37-D3B4DE8A98EF}" type="slidenum">
              <a:rPr lang="en-US"/>
              <a:pPr>
                <a:defRPr/>
              </a:pPr>
              <a:t>‹#›</a:t>
            </a:fld>
            <a:endParaRPr lang="en-US"/>
          </a:p>
        </p:txBody>
      </p:sp>
    </p:spTree>
    <p:extLst>
      <p:ext uri="{BB962C8B-B14F-4D97-AF65-F5344CB8AC3E}">
        <p14:creationId xmlns:p14="http://schemas.microsoft.com/office/powerpoint/2010/main" val="32552627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C377DD4-3D9A-9247-97C0-D2F332DE4F7C}" type="slidenum">
              <a:rPr lang="en-US"/>
              <a:pPr>
                <a:defRPr/>
              </a:pPr>
              <a:t>‹#›</a:t>
            </a:fld>
            <a:endParaRPr lang="en-US"/>
          </a:p>
        </p:txBody>
      </p:sp>
    </p:spTree>
    <p:extLst>
      <p:ext uri="{BB962C8B-B14F-4D97-AF65-F5344CB8AC3E}">
        <p14:creationId xmlns:p14="http://schemas.microsoft.com/office/powerpoint/2010/main" val="13175647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CAB7BC6-661B-004A-9633-F397CBDF1482}" type="slidenum">
              <a:rPr lang="en-US"/>
              <a:pPr>
                <a:defRPr/>
              </a:pPr>
              <a:t>‹#›</a:t>
            </a:fld>
            <a:endParaRPr lang="en-US"/>
          </a:p>
        </p:txBody>
      </p:sp>
    </p:spTree>
    <p:extLst>
      <p:ext uri="{BB962C8B-B14F-4D97-AF65-F5344CB8AC3E}">
        <p14:creationId xmlns:p14="http://schemas.microsoft.com/office/powerpoint/2010/main" val="4230358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6448C96-7890-C243-AC6F-D2487D7140C3}" type="slidenum">
              <a:rPr lang="en-US"/>
              <a:pPr>
                <a:defRPr/>
              </a:pPr>
              <a:t>‹#›</a:t>
            </a:fld>
            <a:endParaRPr lang="en-US"/>
          </a:p>
        </p:txBody>
      </p:sp>
    </p:spTree>
    <p:extLst>
      <p:ext uri="{BB962C8B-B14F-4D97-AF65-F5344CB8AC3E}">
        <p14:creationId xmlns:p14="http://schemas.microsoft.com/office/powerpoint/2010/main" val="3525660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45D9F222-0E76-8944-BB03-DF6FAD864016}" type="slidenum">
              <a:rPr lang="en-US"/>
              <a:pPr>
                <a:defRPr/>
              </a:pPr>
              <a:t>‹#›</a:t>
            </a:fld>
            <a:endParaRPr lang="en-US"/>
          </a:p>
        </p:txBody>
      </p:sp>
    </p:spTree>
    <p:extLst>
      <p:ext uri="{BB962C8B-B14F-4D97-AF65-F5344CB8AC3E}">
        <p14:creationId xmlns:p14="http://schemas.microsoft.com/office/powerpoint/2010/main" val="6485562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11137BBD-1F3E-A34F-8FC4-683CD20E5A84}" type="slidenum">
              <a:rPr lang="en-US"/>
              <a:pPr>
                <a:defRPr/>
              </a:pPr>
              <a:t>‹#›</a:t>
            </a:fld>
            <a:endParaRPr lang="en-US"/>
          </a:p>
        </p:txBody>
      </p:sp>
    </p:spTree>
    <p:extLst>
      <p:ext uri="{BB962C8B-B14F-4D97-AF65-F5344CB8AC3E}">
        <p14:creationId xmlns:p14="http://schemas.microsoft.com/office/powerpoint/2010/main" val="5033670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A4B58BA2-BBD5-6845-8AAF-1455E232CD88}" type="slidenum">
              <a:rPr lang="en-US"/>
              <a:pPr>
                <a:defRPr/>
              </a:pPr>
              <a:t>‹#›</a:t>
            </a:fld>
            <a:endParaRPr lang="en-US"/>
          </a:p>
        </p:txBody>
      </p:sp>
    </p:spTree>
    <p:extLst>
      <p:ext uri="{BB962C8B-B14F-4D97-AF65-F5344CB8AC3E}">
        <p14:creationId xmlns:p14="http://schemas.microsoft.com/office/powerpoint/2010/main" val="36469867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B101E8C-C81B-1541-8D15-82611B6410B1}" type="slidenum">
              <a:rPr lang="en-US"/>
              <a:pPr>
                <a:defRPr/>
              </a:pPr>
              <a:t>‹#›</a:t>
            </a:fld>
            <a:endParaRPr lang="en-US"/>
          </a:p>
        </p:txBody>
      </p:sp>
    </p:spTree>
    <p:extLst>
      <p:ext uri="{BB962C8B-B14F-4D97-AF65-F5344CB8AC3E}">
        <p14:creationId xmlns:p14="http://schemas.microsoft.com/office/powerpoint/2010/main" val="21397085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7002090-963B-6341-A5C3-E39807ED101B}" type="slidenum">
              <a:rPr lang="en-US"/>
              <a:pPr>
                <a:defRPr/>
              </a:pPr>
              <a:t>‹#›</a:t>
            </a:fld>
            <a:endParaRPr lang="en-US"/>
          </a:p>
        </p:txBody>
      </p:sp>
    </p:spTree>
    <p:extLst>
      <p:ext uri="{BB962C8B-B14F-4D97-AF65-F5344CB8AC3E}">
        <p14:creationId xmlns:p14="http://schemas.microsoft.com/office/powerpoint/2010/main" val="5728490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033D9D2-72AB-A545-A656-E2FFF43E3A10}" type="slidenum">
              <a:rPr lang="en-US"/>
              <a:pPr>
                <a:defRPr/>
              </a:pPr>
              <a:t>‹#›</a:t>
            </a:fld>
            <a:endParaRPr lang="en-US"/>
          </a:p>
        </p:txBody>
      </p:sp>
    </p:spTree>
    <p:extLst>
      <p:ext uri="{BB962C8B-B14F-4D97-AF65-F5344CB8AC3E}">
        <p14:creationId xmlns:p14="http://schemas.microsoft.com/office/powerpoint/2010/main" val="28470802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C11BF3-C141-C544-9878-C7B66EEE728B}" type="slidenum">
              <a:rPr lang="en-US"/>
              <a:pPr>
                <a:defRPr/>
              </a:pPr>
              <a:t>‹#›</a:t>
            </a:fld>
            <a:endParaRPr lang="en-US"/>
          </a:p>
        </p:txBody>
      </p:sp>
    </p:spTree>
    <p:extLst>
      <p:ext uri="{BB962C8B-B14F-4D97-AF65-F5344CB8AC3E}">
        <p14:creationId xmlns:p14="http://schemas.microsoft.com/office/powerpoint/2010/main" val="15964526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4E0C57CC-73FA-BE4D-9C01-9F492B6F1F4C}" type="slidenum">
              <a:rPr lang="en-US"/>
              <a:pPr>
                <a:defRPr/>
              </a:pPr>
              <a:t>‹#›</a:t>
            </a:fld>
            <a:endParaRPr lang="en-US"/>
          </a:p>
        </p:txBody>
      </p:sp>
    </p:spTree>
    <p:extLst>
      <p:ext uri="{BB962C8B-B14F-4D97-AF65-F5344CB8AC3E}">
        <p14:creationId xmlns:p14="http://schemas.microsoft.com/office/powerpoint/2010/main" val="42624651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038279AE-B5D4-0747-8743-79B8C387B91D}" type="slidenum">
              <a:rPr lang="en-US"/>
              <a:pPr>
                <a:defRPr/>
              </a:pPr>
              <a:t>‹#›</a:t>
            </a:fld>
            <a:endParaRPr lang="en-US"/>
          </a:p>
        </p:txBody>
      </p:sp>
    </p:spTree>
    <p:extLst>
      <p:ext uri="{BB962C8B-B14F-4D97-AF65-F5344CB8AC3E}">
        <p14:creationId xmlns:p14="http://schemas.microsoft.com/office/powerpoint/2010/main" val="1953151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theme" Target="../theme/theme2.xml"/><Relationship Id="rId14" Type="http://schemas.openxmlformats.org/officeDocument/2006/relationships/image" Target="../media/image1.pn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slideLayout" Target="../slideLayouts/slideLayout49.xml"/><Relationship Id="rId14" Type="http://schemas.openxmlformats.org/officeDocument/2006/relationships/theme" Target="../theme/theme4.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496888" y="1308100"/>
            <a:ext cx="10429876" cy="5908675"/>
            <a:chOff x="-313" y="824"/>
            <a:chExt cx="6570" cy="3722"/>
          </a:xfrm>
        </p:grpSpPr>
        <p:sp>
          <p:nvSpPr>
            <p:cNvPr id="19251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9"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0"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4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4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8"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9"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0"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1"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2"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3"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4"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5"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6"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7"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8"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9"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0"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1"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2"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3"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4"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5"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9"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grpSp>
      <p:sp>
        <p:nvSpPr>
          <p:cNvPr id="192730"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2AE67DD7-968B-CB41-B5D4-19BAFFD4843C}"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92731"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effectLst>
                  <a:outerShdw blurRad="38100" dist="38100" dir="2700000" algn="tl">
                    <a:srgbClr val="000000"/>
                  </a:outerShdw>
                </a:effectLst>
                <a:latin typeface="Arial"/>
                <a:ea typeface="+mn-ea"/>
                <a:cs typeface="+mn-cs"/>
              </a:defRPr>
            </a:lvl1pPr>
          </a:lstStyle>
          <a:p>
            <a:pPr defTabSz="914400" fontAlgn="base">
              <a:spcBef>
                <a:spcPct val="0"/>
              </a:spcBef>
              <a:spcAft>
                <a:spcPct val="0"/>
              </a:spcAft>
              <a:defRPr/>
            </a:pPr>
            <a:endParaRPr lang="en-US"/>
          </a:p>
        </p:txBody>
      </p:sp>
      <p:sp>
        <p:nvSpPr>
          <p:cNvPr id="192732"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a:ea typeface="+mn-ea"/>
                <a:cs typeface="+mn-cs"/>
              </a:defRPr>
            </a:lvl1pPr>
          </a:lstStyle>
          <a:p>
            <a:pPr algn="ctr" defTabSz="914400" fontAlgn="base">
              <a:spcBef>
                <a:spcPct val="0"/>
              </a:spcBef>
              <a:spcAft>
                <a:spcPct val="0"/>
              </a:spcAft>
              <a:defRPr/>
            </a:pPr>
            <a:endParaRPr lang="en-US"/>
          </a:p>
        </p:txBody>
      </p:sp>
      <p:sp>
        <p:nvSpPr>
          <p:cNvPr id="192733"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2734"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379149867"/>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50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Font typeface="Wingdings" charset="0"/>
        <a:buBlip>
          <a:blip r:embed="rId14"/>
        </a:buBlip>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5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Blip>
          <a:blip r:embed="rId14"/>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0AE72C3B-7EF8-3A42-87D5-3148937EB344}"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4128496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5597E5BC-A1F2-BC44-AADB-24BD8DB251BE}"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8798073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3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6.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3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9.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0.xml"/><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5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2400"/>
            <a:ext cx="9144000" cy="6543675"/>
          </a:xfrm>
          <a:prstGeom prst="rect">
            <a:avLst/>
          </a:prstGeom>
        </p:spPr>
      </p:pic>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smtClean="0">
                <a:solidFill>
                  <a:srgbClr val="FFFFFF"/>
                </a:solidFill>
                <a:effectLst>
                  <a:glow rad="127000">
                    <a:srgbClr val="000000"/>
                  </a:glow>
                </a:effectLst>
                <a:latin typeface="Arial" charset="0"/>
                <a:ea typeface="ＭＳ Ｐゴシック" charset="0"/>
                <a:cs typeface="ＭＳ Ｐゴシック" charset="0"/>
              </a:rPr>
              <a:t>Ecclesiastes 12:8-14</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900113" y="164730"/>
            <a:ext cx="7451725" cy="2951163"/>
          </a:xfrm>
          <a:effectLst>
            <a:outerShdw blurRad="63500" dist="35921" dir="2700000" algn="ctr" rotWithShape="0">
              <a:schemeClr val="tx2">
                <a:alpha val="74998"/>
              </a:schemeClr>
            </a:outerShdw>
          </a:effectLst>
          <a:extLst/>
        </p:spPr>
        <p:txBody>
          <a:bodyPr/>
          <a:lstStyle/>
          <a:p>
            <a:pPr>
              <a:defRPr/>
            </a:pPr>
            <a:r>
              <a:rPr lang="en-US" sz="8000" b="1" dirty="0" smtClean="0">
                <a:effectLst>
                  <a:glow rad="127000">
                    <a:schemeClr val="tx1"/>
                  </a:glow>
                </a:effectLst>
                <a:latin typeface="Arial" charset="0"/>
                <a:ea typeface="ＭＳ Ｐゴシック" charset="0"/>
                <a:cs typeface="ＭＳ Ｐゴシック" charset="0"/>
              </a:rPr>
              <a:t>Finishing Well</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9039025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08978"/>
            <a:ext cx="9143999" cy="696697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667872" y="0"/>
            <a:ext cx="4476127" cy="2539678"/>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How can you </a:t>
            </a:r>
            <a:r>
              <a:rPr lang="en-US" sz="4800" b="1" dirty="0" smtClean="0">
                <a:solidFill>
                  <a:srgbClr val="FFFF00"/>
                </a:solidFill>
                <a:effectLst>
                  <a:glow rad="127000">
                    <a:schemeClr val="tx1"/>
                  </a:glow>
                </a:effectLst>
                <a:latin typeface="Arial" charset="0"/>
                <a:ea typeface="ＭＳ Ｐゴシック" charset="0"/>
                <a:cs typeface="ＭＳ Ｐゴシック" charset="0"/>
              </a:rPr>
              <a:t>finish</a:t>
            </a:r>
            <a:r>
              <a:rPr lang="en-US" sz="4800" b="1" dirty="0" smtClean="0">
                <a:effectLst>
                  <a:glow rad="127000">
                    <a:schemeClr val="tx1"/>
                  </a:glow>
                </a:effectLst>
                <a:latin typeface="Arial" charset="0"/>
                <a:ea typeface="ＭＳ Ｐゴシック" charset="0"/>
                <a:cs typeface="ＭＳ Ｐゴシック" charset="0"/>
              </a:rPr>
              <a:t> well?</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201963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47810"/>
            <a:ext cx="9144000" cy="5143500"/>
          </a:xfrm>
          <a:prstGeom prst="rect">
            <a:avLst/>
          </a:prstGeom>
        </p:spPr>
      </p:pic>
      <p:sp>
        <p:nvSpPr>
          <p:cNvPr id="900098" name="Rectangle 2"/>
          <p:cNvSpPr>
            <a:spLocks noGrp="1" noChangeArrowheads="1"/>
          </p:cNvSpPr>
          <p:nvPr>
            <p:ph type="ctrTitle"/>
          </p:nvPr>
        </p:nvSpPr>
        <p:spPr>
          <a:xfrm>
            <a:off x="0" y="0"/>
            <a:ext cx="9144000" cy="98359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Solomon</a:t>
            </a:r>
            <a:r>
              <a:rPr lang="fr-FR"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s Pursuits</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1165004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idx="4294967295"/>
          </p:nvPr>
        </p:nvSpPr>
        <p:spPr/>
        <p:txBody>
          <a:bodyPr/>
          <a:lstStyle/>
          <a:p>
            <a:pPr eaLnBrk="1" hangingPunct="1">
              <a:defRPr/>
            </a:pPr>
            <a:r>
              <a:rPr lang="en-US" dirty="0">
                <a:latin typeface="Arial" charset="0"/>
              </a:rPr>
              <a:t>Cover</a:t>
            </a:r>
          </a:p>
        </p:txBody>
      </p:sp>
      <p:pic>
        <p:nvPicPr>
          <p:cNvPr id="159746" name="Picture 3" descr="seriesUnderSu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7" name="Rectangle 5"/>
          <p:cNvSpPr>
            <a:spLocks noChangeArrowheads="1"/>
          </p:cNvSpPr>
          <p:nvPr/>
        </p:nvSpPr>
        <p:spPr bwMode="auto">
          <a:xfrm>
            <a:off x="2484438" y="4292600"/>
            <a:ext cx="6551612" cy="1223963"/>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500" b="1">
              <a:solidFill>
                <a:srgbClr val="CC0000"/>
              </a:solidFill>
              <a:latin typeface="Times New Roman" charset="0"/>
              <a:ea typeface="ＭＳ Ｐゴシック" charset="0"/>
              <a:cs typeface="ＭＳ Ｐゴシック" charset="0"/>
            </a:endParaRPr>
          </a:p>
        </p:txBody>
      </p:sp>
      <p:sp>
        <p:nvSpPr>
          <p:cNvPr id="159748" name="WordArt 6"/>
          <p:cNvSpPr>
            <a:spLocks noChangeArrowheads="1" noChangeShapeType="1" noTextEdit="1"/>
          </p:cNvSpPr>
          <p:nvPr/>
        </p:nvSpPr>
        <p:spPr bwMode="auto">
          <a:xfrm>
            <a:off x="2700338" y="4437063"/>
            <a:ext cx="6119812" cy="9366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latin typeface="Impact"/>
                <a:ea typeface="Impact"/>
                <a:cs typeface="Impact"/>
              </a:rPr>
              <a:t>Under the Sun</a:t>
            </a:r>
          </a:p>
        </p:txBody>
      </p:sp>
      <p:sp>
        <p:nvSpPr>
          <p:cNvPr id="159749" name="Rectangle 7"/>
          <p:cNvSpPr>
            <a:spLocks noChangeArrowheads="1"/>
          </p:cNvSpPr>
          <p:nvPr/>
        </p:nvSpPr>
        <p:spPr bwMode="auto">
          <a:xfrm>
            <a:off x="2484438" y="5516563"/>
            <a:ext cx="6551612" cy="1225550"/>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500" b="1">
              <a:solidFill>
                <a:srgbClr val="CC0000"/>
              </a:solidFill>
              <a:latin typeface="Times New Roman" charset="0"/>
              <a:ea typeface="ＭＳ Ｐゴシック" charset="0"/>
              <a:cs typeface="ＭＳ Ｐゴシック" charset="0"/>
            </a:endParaRPr>
          </a:p>
        </p:txBody>
      </p:sp>
      <p:sp>
        <p:nvSpPr>
          <p:cNvPr id="159750" name="WordArt 6"/>
          <p:cNvSpPr>
            <a:spLocks noChangeArrowheads="1" noChangeShapeType="1" noTextEdit="1"/>
          </p:cNvSpPr>
          <p:nvPr/>
        </p:nvSpPr>
        <p:spPr bwMode="auto">
          <a:xfrm>
            <a:off x="2627313" y="5588000"/>
            <a:ext cx="6119812" cy="9366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latin typeface="Impact"/>
                <a:ea typeface="Impact"/>
                <a:cs typeface="Impact"/>
              </a:rPr>
              <a:t>A Study of the Book of Ecclesiastes</a:t>
            </a:r>
          </a:p>
        </p:txBody>
      </p:sp>
    </p:spTree>
    <p:extLst>
      <p:ext uri="{BB962C8B-B14F-4D97-AF65-F5344CB8AC3E}">
        <p14:creationId xmlns:p14="http://schemas.microsoft.com/office/powerpoint/2010/main" val="42791612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82369"/>
            <a:ext cx="9144000" cy="1258156"/>
          </a:xfrm>
          <a:effectLst>
            <a:outerShdw blurRad="63500" dist="35921" dir="2700000" algn="ctr" rotWithShape="0">
              <a:schemeClr val="tx2">
                <a:alpha val="74998"/>
              </a:schemeClr>
            </a:outerShdw>
          </a:effectLst>
          <a:extLst/>
        </p:spPr>
        <p:txBody>
          <a:bodyPr/>
          <a:lstStyle/>
          <a:p>
            <a:pPr>
              <a:defRPr/>
            </a:pPr>
            <a:r>
              <a:rPr lang="en-US" b="1" i="1" dirty="0" smtClean="0">
                <a:effectLst>
                  <a:glow rad="127000">
                    <a:schemeClr val="tx1"/>
                  </a:glow>
                </a:effectLst>
                <a:latin typeface="Arial" charset="0"/>
                <a:ea typeface="ＭＳ Ｐゴシック" charset="0"/>
                <a:cs typeface="ＭＳ Ｐゴシック" charset="0"/>
              </a:rPr>
              <a:t>Ecclesiastes 12:8-14</a:t>
            </a:r>
            <a:endParaRPr lang="en-US" b="1" i="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604729" y="3524372"/>
            <a:ext cx="7881630" cy="2016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smtClean="0">
                <a:effectLst>
                  <a:glow rad="127000">
                    <a:schemeClr val="tx1"/>
                  </a:glow>
                </a:effectLst>
                <a:latin typeface="Arial" charset="0"/>
                <a:ea typeface="ＭＳ Ｐゴシック" charset="0"/>
                <a:cs typeface="ＭＳ Ｐゴシック" charset="0"/>
              </a:rPr>
              <a:t>Last Words to Finish Well</a:t>
            </a:r>
            <a:endParaRPr lang="en-US" sz="6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3383280"/>
          </a:xfrm>
          <a:prstGeom prst="rect">
            <a:avLst/>
          </a:prstGeom>
        </p:spPr>
      </p:pic>
    </p:spTree>
    <p:extLst>
      <p:ext uri="{BB962C8B-B14F-4D97-AF65-F5344CB8AC3E}">
        <p14:creationId xmlns:p14="http://schemas.microsoft.com/office/powerpoint/2010/main" val="169404261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30513"/>
            <a:ext cx="9144000" cy="402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88640"/>
            <a:ext cx="9144000" cy="2520280"/>
          </a:xfrm>
          <a:effectLst>
            <a:outerShdw blurRad="63500" dist="35921" dir="2700000" algn="ctr" rotWithShape="0">
              <a:schemeClr val="tx2">
                <a:alpha val="74998"/>
              </a:schemeClr>
            </a:outerShdw>
          </a:effectLst>
          <a:extLst/>
        </p:spPr>
        <p:txBody>
          <a:bodyPr/>
          <a:lstStyle/>
          <a:p>
            <a:pPr marL="987425" indent="-987425" algn="l">
              <a:defRPr/>
            </a:pPr>
            <a:r>
              <a:rPr lang="en-US" sz="4800" b="1" dirty="0"/>
              <a:t>I.    The Theme: </a:t>
            </a:r>
            <a:r>
              <a:rPr lang="en-US" sz="4800" b="1" dirty="0" smtClean="0"/>
              <a:t>Life </a:t>
            </a:r>
            <a:r>
              <a:rPr lang="en-US" sz="4800" b="1" dirty="0"/>
              <a:t>is </a:t>
            </a:r>
            <a:r>
              <a:rPr lang="en-US" sz="4800" b="1" dirty="0">
                <a:solidFill>
                  <a:srgbClr val="FFFF00"/>
                </a:solidFill>
              </a:rPr>
              <a:t>fleeting</a:t>
            </a:r>
            <a:r>
              <a:rPr lang="en-US" sz="4800" b="1" dirty="0"/>
              <a:t> (12:8</a:t>
            </a:r>
            <a:r>
              <a:rPr lang="en-US" sz="4800" b="1" dirty="0" smtClean="0"/>
              <a:t>).</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801" y="6165304"/>
            <a:ext cx="9141199" cy="692696"/>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Key Word of Ecclesiastes</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801" y="2708920"/>
            <a:ext cx="9141199" cy="176566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"Everything </a:t>
            </a:r>
            <a:r>
              <a:rPr lang="en-US" sz="4000" b="1" dirty="0">
                <a:solidFill>
                  <a:srgbClr val="FFFFFF"/>
                </a:solidFill>
                <a:effectLst>
                  <a:glow rad="127000">
                    <a:srgbClr val="000000"/>
                  </a:glow>
                </a:effectLst>
                <a:latin typeface="Arial" charset="0"/>
                <a:ea typeface="ＭＳ Ｐゴシック" charset="0"/>
                <a:cs typeface="ＭＳ Ｐゴシック" charset="0"/>
              </a:rPr>
              <a:t>is meaningless</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br>
              <a:rPr lang="en-US" sz="4000" b="1" dirty="0" smtClean="0">
                <a:solidFill>
                  <a:srgbClr val="FFFFFF"/>
                </a:solidFill>
                <a:effectLst>
                  <a:glow rad="127000">
                    <a:srgbClr val="000000"/>
                  </a:glow>
                </a:effectLst>
                <a:latin typeface="Arial" charset="0"/>
                <a:ea typeface="ＭＳ Ｐゴシック" charset="0"/>
                <a:cs typeface="ＭＳ Ｐゴシック" charset="0"/>
              </a:rPr>
            </a:br>
            <a:r>
              <a:rPr lang="en-US" sz="4000" b="1" dirty="0" smtClean="0">
                <a:solidFill>
                  <a:srgbClr val="FFFFFF"/>
                </a:solidFill>
                <a:effectLst>
                  <a:glow rad="127000">
                    <a:srgbClr val="000000"/>
                  </a:glow>
                </a:effectLst>
                <a:latin typeface="Arial" charset="0"/>
                <a:ea typeface="ＭＳ Ｐゴシック" charset="0"/>
                <a:cs typeface="ＭＳ Ｐゴシック" charset="0"/>
              </a:rPr>
              <a:t>says </a:t>
            </a:r>
            <a:r>
              <a:rPr lang="en-US" sz="4000" b="1" dirty="0">
                <a:solidFill>
                  <a:srgbClr val="FFFFFF"/>
                </a:solidFill>
                <a:effectLst>
                  <a:glow rad="127000">
                    <a:srgbClr val="000000"/>
                  </a:glow>
                </a:effectLst>
                <a:latin typeface="Arial" charset="0"/>
                <a:ea typeface="ＭＳ Ｐゴシック" charset="0"/>
                <a:cs typeface="ＭＳ Ｐゴシック" charset="0"/>
              </a:rPr>
              <a:t>the Teacher, </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r>
            <a:br>
              <a:rPr lang="en-US" sz="4000" b="1" dirty="0" smtClean="0">
                <a:solidFill>
                  <a:srgbClr val="FFFFFF"/>
                </a:solidFill>
                <a:effectLst>
                  <a:glow rad="127000">
                    <a:srgbClr val="000000"/>
                  </a:glow>
                </a:effectLst>
                <a:latin typeface="Arial" charset="0"/>
                <a:ea typeface="ＭＳ Ｐゴシック" charset="0"/>
                <a:cs typeface="ＭＳ Ｐゴシック" charset="0"/>
              </a:rPr>
            </a:br>
            <a:r>
              <a:rPr lang="en-US" sz="4000" b="1" dirty="0" smtClean="0">
                <a:solidFill>
                  <a:srgbClr val="FFFFFF"/>
                </a:solidFill>
                <a:effectLst>
                  <a:glow rad="127000">
                    <a:srgbClr val="000000"/>
                  </a:glow>
                </a:effectLst>
                <a:latin typeface="Arial" charset="0"/>
                <a:ea typeface="ＭＳ Ｐゴシック" charset="0"/>
                <a:cs typeface="ＭＳ Ｐゴシック" charset="0"/>
              </a:rPr>
              <a:t>"completely </a:t>
            </a:r>
            <a:r>
              <a:rPr lang="en-US" sz="4000" b="1" dirty="0">
                <a:solidFill>
                  <a:srgbClr val="FFFFFF"/>
                </a:solidFill>
                <a:effectLst>
                  <a:glow rad="127000">
                    <a:srgbClr val="000000"/>
                  </a:glow>
                </a:effectLst>
                <a:latin typeface="Arial" charset="0"/>
                <a:ea typeface="ＭＳ Ｐゴシック" charset="0"/>
                <a:cs typeface="ＭＳ Ｐゴシック" charset="0"/>
              </a:rPr>
              <a:t>meaningless</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7671095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30513"/>
            <a:ext cx="9144000" cy="402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88640"/>
            <a:ext cx="9144000" cy="2520280"/>
          </a:xfrm>
          <a:effectLst>
            <a:outerShdw blurRad="63500" dist="35921" dir="2700000" algn="ctr" rotWithShape="0">
              <a:schemeClr val="tx2">
                <a:alpha val="74998"/>
              </a:schemeClr>
            </a:outerShdw>
          </a:effectLst>
          <a:extLst/>
        </p:spPr>
        <p:txBody>
          <a:bodyPr/>
          <a:lstStyle/>
          <a:p>
            <a:pPr>
              <a:defRPr/>
            </a:pPr>
            <a:r>
              <a:rPr lang="en-US" sz="4800" b="1" i="1" dirty="0" smtClean="0"/>
              <a:t>Hebel </a:t>
            </a:r>
            <a:r>
              <a:rPr lang="en-US" sz="4800" b="1" dirty="0" smtClean="0"/>
              <a:t>literally </a:t>
            </a:r>
            <a:r>
              <a:rPr lang="en-US" sz="4800" b="1" dirty="0"/>
              <a:t>means </a:t>
            </a:r>
            <a:r>
              <a:rPr lang="en-US" sz="4800" b="1" dirty="0" smtClean="0"/>
              <a:t/>
            </a:r>
            <a:br>
              <a:rPr lang="en-US" sz="4800" b="1" dirty="0" smtClean="0"/>
            </a:br>
            <a:r>
              <a:rPr lang="en-US" sz="4800" b="1" dirty="0" smtClean="0">
                <a:solidFill>
                  <a:srgbClr val="FFFF00"/>
                </a:solidFill>
              </a:rPr>
              <a:t>"a </a:t>
            </a:r>
            <a:r>
              <a:rPr lang="en-US" sz="4800" b="1" dirty="0">
                <a:solidFill>
                  <a:srgbClr val="FFFF00"/>
                </a:solidFill>
              </a:rPr>
              <a:t>breath, wind, or </a:t>
            </a:r>
            <a:r>
              <a:rPr lang="en-US" sz="4800" b="1" dirty="0" smtClean="0">
                <a:solidFill>
                  <a:srgbClr val="FFFF00"/>
                </a:solidFill>
              </a:rPr>
              <a:t>vapor" </a:t>
            </a:r>
            <a:br>
              <a:rPr lang="en-US" sz="4800" b="1" dirty="0" smtClean="0">
                <a:solidFill>
                  <a:srgbClr val="FFFF00"/>
                </a:solidFill>
              </a:rPr>
            </a:br>
            <a:r>
              <a:rPr lang="en-US" sz="4800" b="1" dirty="0" smtClean="0"/>
              <a:t>(</a:t>
            </a:r>
            <a:r>
              <a:rPr lang="en-US" sz="4800" b="1" dirty="0"/>
              <a:t>Prov. 21:6; Isa. 57:13</a:t>
            </a:r>
            <a:r>
              <a:rPr lang="en-US" sz="4800" b="1" dirty="0" smtClean="0"/>
              <a:t>).</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801" y="6165304"/>
            <a:ext cx="9141199" cy="692696"/>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Key Word of Ecclesiastes</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5377792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09075" cy="606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949280"/>
            <a:ext cx="9144000" cy="908720"/>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A Very Literal Translation</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44016" y="836712"/>
            <a:ext cx="6372200" cy="53285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Metaphor:</a:t>
            </a:r>
          </a:p>
          <a:p>
            <a:pPr algn="l" defTabSz="914400">
              <a:defRPr/>
            </a:pPr>
            <a:r>
              <a:rPr lang="en-US" b="1" dirty="0">
                <a:solidFill>
                  <a:srgbClr val="FFFFFF"/>
                </a:solidFill>
                <a:effectLst>
                  <a:glow rad="127000">
                    <a:srgbClr val="000000"/>
                  </a:glow>
                </a:effectLst>
                <a:latin typeface="Arial" charset="0"/>
                <a:ea typeface="ＭＳ Ｐゴシック" charset="0"/>
                <a:cs typeface="ＭＳ Ｐゴシック" charset="0"/>
              </a:rPr>
              <a:t>what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doesn</a:t>
            </a:r>
            <a:r>
              <a:rPr lang="fr-FR" b="1" dirty="0" smtClean="0">
                <a:solidFill>
                  <a:srgbClr val="FFFFFF"/>
                </a:solidFill>
                <a:effectLst>
                  <a:glow rad="127000">
                    <a:srgbClr val="000000"/>
                  </a:glow>
                </a:effectLst>
                <a:latin typeface="Arial" charset="0"/>
                <a:ea typeface="ＭＳ Ｐゴシック" charset="0"/>
                <a:cs typeface="ＭＳ Ｐゴシック" charset="0"/>
              </a:rPr>
              <a:t>'</a:t>
            </a:r>
            <a:r>
              <a:rPr lang="en-US" b="1" dirty="0" smtClean="0">
                <a:solidFill>
                  <a:srgbClr val="FFFFFF"/>
                </a:solidFill>
                <a:effectLst>
                  <a:glow rad="127000">
                    <a:srgbClr val="000000"/>
                  </a:glow>
                </a:effectLst>
                <a:latin typeface="Arial" charset="0"/>
                <a:ea typeface="ＭＳ Ｐゴシック" charset="0"/>
                <a:cs typeface="ＭＳ Ｐゴシック" charset="0"/>
              </a:rPr>
              <a:t>t </a:t>
            </a:r>
            <a:r>
              <a:rPr lang="en-US" b="1" dirty="0">
                <a:solidFill>
                  <a:srgbClr val="FFFFFF"/>
                </a:solidFill>
                <a:effectLst>
                  <a:glow rad="127000">
                    <a:srgbClr val="000000"/>
                  </a:glow>
                </a:effectLst>
                <a:latin typeface="Arial" charset="0"/>
                <a:ea typeface="ＭＳ Ｐゴシック" charset="0"/>
                <a:cs typeface="ＭＳ Ｐゴシック" charset="0"/>
              </a:rPr>
              <a:t>last </a:t>
            </a:r>
            <a:r>
              <a:rPr lang="en-US" b="1" dirty="0" smtClean="0">
                <a:solidFill>
                  <a:srgbClr val="FFFFFF"/>
                </a:solidFill>
                <a:effectLst>
                  <a:glow rad="127000">
                    <a:srgbClr val="000000"/>
                  </a:glow>
                </a:effectLst>
                <a:latin typeface="Arial" charset="0"/>
                <a:ea typeface="ＭＳ Ｐゴシック" charset="0"/>
                <a:cs typeface="ＭＳ Ｐゴシック" charset="0"/>
              </a:rPr>
              <a:t> ("what </a:t>
            </a:r>
            <a:r>
              <a:rPr lang="en-US" b="1" dirty="0">
                <a:solidFill>
                  <a:srgbClr val="FFFFFF"/>
                </a:solidFill>
                <a:effectLst>
                  <a:glow rad="127000">
                    <a:srgbClr val="000000"/>
                  </a:glow>
                </a:effectLst>
                <a:latin typeface="Arial" charset="0"/>
                <a:ea typeface="ＭＳ Ｐゴシック" charset="0"/>
                <a:cs typeface="ＭＳ Ｐゴシック" charset="0"/>
              </a:rPr>
              <a:t>is without real substance, value, permanence, significance, or </a:t>
            </a:r>
            <a:r>
              <a:rPr lang="en-US" b="1" dirty="0" smtClean="0">
                <a:solidFill>
                  <a:srgbClr val="FFFFFF"/>
                </a:solidFill>
                <a:effectLst>
                  <a:glow rad="127000">
                    <a:srgbClr val="000000"/>
                  </a:glow>
                </a:effectLst>
                <a:latin typeface="Arial" charset="0"/>
                <a:ea typeface="ＭＳ Ｐゴシック" charset="0"/>
                <a:cs typeface="ＭＳ Ｐゴシック" charset="0"/>
              </a:rPr>
              <a:t>meaning" </a:t>
            </a:r>
            <a:r>
              <a:rPr lang="en-US" b="1" i="1" dirty="0">
                <a:solidFill>
                  <a:srgbClr val="FFFFFF"/>
                </a:solidFill>
                <a:effectLst>
                  <a:glow rad="127000">
                    <a:srgbClr val="000000"/>
                  </a:glow>
                </a:effectLst>
                <a:latin typeface="Arial" charset="0"/>
                <a:ea typeface="ＭＳ Ｐゴシック" charset="0"/>
                <a:cs typeface="ＭＳ Ｐゴシック" charset="0"/>
              </a:rPr>
              <a:t>BKC</a:t>
            </a:r>
            <a:r>
              <a:rPr lang="en-US" b="1" dirty="0">
                <a:solidFill>
                  <a:srgbClr val="FFFFFF"/>
                </a:solidFill>
                <a:effectLst>
                  <a:glow rad="127000">
                    <a:srgbClr val="000000"/>
                  </a:glow>
                </a:effectLst>
                <a:latin typeface="Arial" charset="0"/>
                <a:ea typeface="ＭＳ Ｐゴシック" charset="0"/>
                <a:cs typeface="ＭＳ Ｐゴシック" charset="0"/>
              </a:rPr>
              <a:t>, 1:976) </a:t>
            </a:r>
          </a:p>
        </p:txBody>
      </p:sp>
    </p:spTree>
    <p:extLst>
      <p:ext uri="{BB962C8B-B14F-4D97-AF65-F5344CB8AC3E}">
        <p14:creationId xmlns:p14="http://schemas.microsoft.com/office/powerpoint/2010/main" val="36470289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588" y="6165850"/>
            <a:ext cx="9140825" cy="692150"/>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Ecclesiastes</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746737"/>
            <a:ext cx="9144000" cy="3384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dirty="0" smtClean="0">
                <a:solidFill>
                  <a:srgbClr val="FFFFFF"/>
                </a:solidFill>
              </a:rPr>
              <a:t>"vanity" </a:t>
            </a:r>
            <a:r>
              <a:rPr lang="en-US" b="1" dirty="0">
                <a:solidFill>
                  <a:srgbClr val="FFFFFF"/>
                </a:solidFill>
              </a:rPr>
              <a:t>(KJV, ESV, NAU), </a:t>
            </a:r>
            <a:r>
              <a:rPr lang="en-US" b="1" dirty="0" smtClean="0">
                <a:solidFill>
                  <a:srgbClr val="FFFFFF"/>
                </a:solidFill>
              </a:rPr>
              <a:t>"meaningless" </a:t>
            </a:r>
            <a:r>
              <a:rPr lang="en-US" b="1" dirty="0">
                <a:solidFill>
                  <a:srgbClr val="FFFFFF"/>
                </a:solidFill>
              </a:rPr>
              <a:t>(NIV, NLT), </a:t>
            </a:r>
            <a:r>
              <a:rPr lang="en-US" b="1" dirty="0" smtClean="0">
                <a:solidFill>
                  <a:srgbClr val="FFFFFF"/>
                </a:solidFill>
              </a:rPr>
              <a:t>"futile" </a:t>
            </a:r>
            <a:r>
              <a:rPr lang="en-US" b="1" dirty="0">
                <a:solidFill>
                  <a:srgbClr val="FFFFFF"/>
                </a:solidFill>
              </a:rPr>
              <a:t>(NET, TLB, </a:t>
            </a:r>
            <a:r>
              <a:rPr lang="en-US" b="1" dirty="0" smtClean="0">
                <a:solidFill>
                  <a:srgbClr val="FFFFFF"/>
                </a:solidFill>
              </a:rPr>
              <a:t>BKC)</a:t>
            </a:r>
            <a:endParaRPr lang="en-US" b="1" dirty="0">
              <a:solidFill>
                <a:srgbClr val="FFFFFF"/>
              </a:solidFill>
            </a:endParaRPr>
          </a:p>
          <a:p>
            <a:pPr defTabSz="914400">
              <a:defRPr/>
            </a:pPr>
            <a:r>
              <a:rPr lang="en-US" b="1" dirty="0" smtClean="0">
                <a:solidFill>
                  <a:srgbClr val="FFFFFF"/>
                </a:solidFill>
              </a:rPr>
              <a:t>"fleeting"  </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0028"/>
            <a:ext cx="9144000" cy="1296988"/>
          </a:xfrm>
          <a:solidFill>
            <a:srgbClr val="3333CC"/>
          </a:solidFill>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Meaning of </a:t>
            </a:r>
            <a:r>
              <a:rPr lang="en-US" sz="5400" b="1" i="1" dirty="0" smtClean="0">
                <a:effectLst>
                  <a:glow rad="127000">
                    <a:schemeClr val="tx1"/>
                  </a:glow>
                </a:effectLst>
                <a:latin typeface="Arial" charset="0"/>
                <a:ea typeface="ＭＳ Ｐゴシック" charset="0"/>
                <a:cs typeface="ＭＳ Ｐゴシック" charset="0"/>
              </a:rPr>
              <a:t>Hebel</a:t>
            </a:r>
            <a:endParaRPr lang="en-US" sz="5400" b="1" i="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1247648"/>
            <a:ext cx="9144000" cy="1655762"/>
          </a:xfrm>
          <a:prstGeom prst="rect">
            <a:avLst/>
          </a:prstGeom>
          <a:solidFill>
            <a:srgbClr val="3333CC"/>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11500" b="1" dirty="0" smtClean="0">
                <a:solidFill>
                  <a:srgbClr val="FFFFFF"/>
                </a:solidFill>
                <a:effectLst>
                  <a:glow rad="127000">
                    <a:srgbClr val="000000"/>
                  </a:glow>
                </a:effectLst>
                <a:latin typeface="Bwhebb"/>
                <a:ea typeface="ＭＳ Ｐゴシック" charset="0"/>
                <a:cs typeface="Bwhebb"/>
              </a:rPr>
              <a:t>lbh</a:t>
            </a:r>
            <a:endParaRPr lang="en-US" sz="11500" b="1" dirty="0">
              <a:solidFill>
                <a:srgbClr val="FFFFFF"/>
              </a:solidFill>
              <a:effectLst>
                <a:glow rad="127000">
                  <a:srgbClr val="000000"/>
                </a:glow>
              </a:effectLst>
              <a:latin typeface="Bwhebb"/>
              <a:ea typeface="ＭＳ Ｐゴシック" charset="0"/>
              <a:cs typeface="Bwhebb"/>
            </a:endParaRPr>
          </a:p>
        </p:txBody>
      </p:sp>
      <p:pic>
        <p:nvPicPr>
          <p:cNvPr id="78853" name="Picture 1" descr="Hebel Screen Shot 2014-12-12 at 4.31.05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48013" y="1358900"/>
            <a:ext cx="26670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24525" y="5173663"/>
            <a:ext cx="922338"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93060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26988"/>
            <a:ext cx="9144000" cy="1079501"/>
          </a:xfrm>
          <a:effectLst>
            <a:outerShdw blurRad="63500" dist="35921" dir="2700000" algn="ctr" rotWithShape="0">
              <a:schemeClr val="tx2">
                <a:alpha val="74998"/>
              </a:schemeClr>
            </a:outerShdw>
          </a:effectLst>
          <a:extLst/>
        </p:spPr>
        <p:txBody>
          <a:bodyPr/>
          <a:lstStyle/>
          <a:p>
            <a:pPr>
              <a:defRPr/>
            </a:pPr>
            <a:r>
              <a:rPr lang="en-US" b="1" i="1" dirty="0" smtClean="0">
                <a:effectLst>
                  <a:glow rad="876300">
                    <a:schemeClr val="tx1"/>
                  </a:glow>
                </a:effectLst>
                <a:latin typeface="Arial" charset="0"/>
                <a:ea typeface="ＭＳ Ｐゴシック" charset="0"/>
                <a:cs typeface="ＭＳ Ｐゴシック" charset="0"/>
              </a:rPr>
              <a:t>Our Study in Ecclesiastes</a:t>
            </a:r>
            <a:endParaRPr lang="en-US" b="1" i="1" dirty="0">
              <a:effectLst>
                <a:glow rad="8763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4869160"/>
            <a:ext cx="9144000" cy="1295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Work &amp; Wisdom Don</a:t>
            </a:r>
            <a:r>
              <a:rPr lang="fr-FR" b="1" dirty="0" smtClean="0">
                <a:solidFill>
                  <a:srgbClr val="FFFFFF"/>
                </a:solidFill>
                <a:effectLst>
                  <a:glow rad="127000">
                    <a:srgbClr val="000000"/>
                  </a:glow>
                </a:effectLst>
                <a:latin typeface="Arial" charset="0"/>
                <a:ea typeface="ＭＳ Ｐゴシック" charset="0"/>
                <a:cs typeface="ＭＳ Ｐゴシック" charset="0"/>
              </a:rPr>
              <a:t>'</a:t>
            </a:r>
            <a:r>
              <a:rPr lang="en-US" b="1" dirty="0" smtClean="0">
                <a:solidFill>
                  <a:srgbClr val="FFFFFF"/>
                </a:solidFill>
                <a:effectLst>
                  <a:glow rad="127000">
                    <a:srgbClr val="000000"/>
                  </a:glow>
                </a:effectLst>
                <a:latin typeface="Arial" charset="0"/>
                <a:ea typeface="ＭＳ Ｐゴシック" charset="0"/>
                <a:cs typeface="ＭＳ Ｐゴシック" charset="0"/>
              </a:rPr>
              <a:t>t Last</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789458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30513"/>
            <a:ext cx="9144000" cy="402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88640"/>
            <a:ext cx="9144000" cy="2520280"/>
          </a:xfrm>
          <a:effectLst>
            <a:outerShdw blurRad="63500" dist="35921" dir="2700000" algn="ctr" rotWithShape="0">
              <a:schemeClr val="tx2">
                <a:alpha val="74998"/>
              </a:schemeClr>
            </a:outerShdw>
          </a:effectLst>
          <a:extLst/>
        </p:spPr>
        <p:txBody>
          <a:bodyPr/>
          <a:lstStyle/>
          <a:p>
            <a:pPr marL="987425" indent="-987425" algn="l">
              <a:defRPr/>
            </a:pPr>
            <a:r>
              <a:rPr lang="en-US" sz="4800" b="1" dirty="0"/>
              <a:t>I.    The Theme: </a:t>
            </a:r>
            <a:r>
              <a:rPr lang="en-US" sz="4800" b="1" dirty="0" smtClean="0"/>
              <a:t>Life </a:t>
            </a:r>
            <a:r>
              <a:rPr lang="en-US" sz="4800" b="1" dirty="0"/>
              <a:t>is </a:t>
            </a:r>
            <a:r>
              <a:rPr lang="en-US" sz="4800" b="1" dirty="0">
                <a:solidFill>
                  <a:srgbClr val="FFFF00"/>
                </a:solidFill>
              </a:rPr>
              <a:t>fleeting</a:t>
            </a:r>
            <a:r>
              <a:rPr lang="en-US" sz="4800" b="1" dirty="0"/>
              <a:t> (12:8</a:t>
            </a:r>
            <a:r>
              <a:rPr lang="en-US" sz="4800" b="1" dirty="0" smtClean="0"/>
              <a:t>).</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801" y="6165304"/>
            <a:ext cx="9141199" cy="692696"/>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Key Word of Ecclesiastes</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801" y="2708920"/>
            <a:ext cx="9141199" cy="176566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"Everything </a:t>
            </a:r>
            <a:r>
              <a:rPr lang="en-US" sz="4000" b="1" dirty="0">
                <a:solidFill>
                  <a:srgbClr val="FFFFFF"/>
                </a:solidFill>
                <a:effectLst>
                  <a:glow rad="127000">
                    <a:srgbClr val="000000"/>
                  </a:glow>
                </a:effectLst>
                <a:latin typeface="Arial" charset="0"/>
                <a:ea typeface="ＭＳ Ｐゴシック" charset="0"/>
                <a:cs typeface="ＭＳ Ｐゴシック" charset="0"/>
              </a:rPr>
              <a:t>is meaningless</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br>
              <a:rPr lang="en-US" sz="4000" b="1" dirty="0" smtClean="0">
                <a:solidFill>
                  <a:srgbClr val="FFFFFF"/>
                </a:solidFill>
                <a:effectLst>
                  <a:glow rad="127000">
                    <a:srgbClr val="000000"/>
                  </a:glow>
                </a:effectLst>
                <a:latin typeface="Arial" charset="0"/>
                <a:ea typeface="ＭＳ Ｐゴシック" charset="0"/>
                <a:cs typeface="ＭＳ Ｐゴシック" charset="0"/>
              </a:rPr>
            </a:br>
            <a:r>
              <a:rPr lang="en-US" sz="4000" b="1" dirty="0" smtClean="0">
                <a:solidFill>
                  <a:srgbClr val="FFFFFF"/>
                </a:solidFill>
                <a:effectLst>
                  <a:glow rad="127000">
                    <a:srgbClr val="000000"/>
                  </a:glow>
                </a:effectLst>
                <a:latin typeface="Arial" charset="0"/>
                <a:ea typeface="ＭＳ Ｐゴシック" charset="0"/>
                <a:cs typeface="ＭＳ Ｐゴシック" charset="0"/>
              </a:rPr>
              <a:t>says </a:t>
            </a:r>
            <a:r>
              <a:rPr lang="en-US" sz="4000" b="1" dirty="0">
                <a:solidFill>
                  <a:srgbClr val="FFFFFF"/>
                </a:solidFill>
                <a:effectLst>
                  <a:glow rad="127000">
                    <a:srgbClr val="000000"/>
                  </a:glow>
                </a:effectLst>
                <a:latin typeface="Arial" charset="0"/>
                <a:ea typeface="ＭＳ Ｐゴシック" charset="0"/>
                <a:cs typeface="ＭＳ Ｐゴシック" charset="0"/>
              </a:rPr>
              <a:t>the Teacher, </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r>
            <a:br>
              <a:rPr lang="en-US" sz="4000" b="1" dirty="0" smtClean="0">
                <a:solidFill>
                  <a:srgbClr val="FFFFFF"/>
                </a:solidFill>
                <a:effectLst>
                  <a:glow rad="127000">
                    <a:srgbClr val="000000"/>
                  </a:glow>
                </a:effectLst>
                <a:latin typeface="Arial" charset="0"/>
                <a:ea typeface="ＭＳ Ｐゴシック" charset="0"/>
                <a:cs typeface="ＭＳ Ｐゴシック" charset="0"/>
              </a:rPr>
            </a:br>
            <a:r>
              <a:rPr lang="en-US" sz="4000" b="1" dirty="0" smtClean="0">
                <a:solidFill>
                  <a:srgbClr val="FFFFFF"/>
                </a:solidFill>
                <a:effectLst>
                  <a:glow rad="127000">
                    <a:srgbClr val="000000"/>
                  </a:glow>
                </a:effectLst>
                <a:latin typeface="Arial" charset="0"/>
                <a:ea typeface="ＭＳ Ｐゴシック" charset="0"/>
                <a:cs typeface="ＭＳ Ｐゴシック" charset="0"/>
              </a:rPr>
              <a:t>"completely </a:t>
            </a:r>
            <a:r>
              <a:rPr lang="en-US" sz="4000" b="1" dirty="0">
                <a:solidFill>
                  <a:srgbClr val="FFFFFF"/>
                </a:solidFill>
                <a:effectLst>
                  <a:glow rad="127000">
                    <a:srgbClr val="000000"/>
                  </a:glow>
                </a:effectLst>
                <a:latin typeface="Arial" charset="0"/>
                <a:ea typeface="ＭＳ Ｐゴシック" charset="0"/>
                <a:cs typeface="ＭＳ Ｐゴシック" charset="0"/>
              </a:rPr>
              <a:t>meaningless</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2673961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Last Words</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092200" y="495300"/>
            <a:ext cx="6959600" cy="5854700"/>
          </a:xfrm>
          <a:prstGeom prst="rect">
            <a:avLst/>
          </a:prstGeom>
        </p:spPr>
      </p:pic>
    </p:spTree>
    <p:extLst>
      <p:ext uri="{BB962C8B-B14F-4D97-AF65-F5344CB8AC3E}">
        <p14:creationId xmlns:p14="http://schemas.microsoft.com/office/powerpoint/2010/main" val="410403659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188640"/>
            <a:ext cx="9144000" cy="2520280"/>
          </a:xfrm>
          <a:effectLst>
            <a:outerShdw blurRad="63500" dist="35921" dir="2700000" algn="ctr" rotWithShape="0">
              <a:schemeClr val="tx2">
                <a:alpha val="74998"/>
              </a:schemeClr>
            </a:outerShdw>
          </a:effectLst>
          <a:extLst/>
        </p:spPr>
        <p:txBody>
          <a:bodyPr/>
          <a:lstStyle/>
          <a:p>
            <a:pPr marL="806450" indent="-806450" algn="l">
              <a:defRPr/>
            </a:pPr>
            <a:r>
              <a:rPr lang="en-US" sz="4800" b="1" dirty="0" smtClean="0">
                <a:effectLst>
                  <a:glow rad="190500">
                    <a:schemeClr val="tx1"/>
                  </a:glow>
                </a:effectLst>
              </a:rPr>
              <a:t>II. </a:t>
            </a:r>
            <a:r>
              <a:rPr lang="en-US" sz="4800" b="1" dirty="0">
                <a:effectLst>
                  <a:glow rad="190500">
                    <a:schemeClr val="tx1"/>
                  </a:glow>
                </a:effectLst>
              </a:rPr>
              <a:t>The Authority: </a:t>
            </a:r>
            <a:r>
              <a:rPr lang="en-US" sz="4800" b="1" dirty="0" smtClean="0">
                <a:effectLst>
                  <a:glow rad="190500">
                    <a:schemeClr val="tx1"/>
                  </a:glow>
                </a:effectLst>
              </a:rPr>
              <a:t>Live by </a:t>
            </a:r>
            <a:r>
              <a:rPr lang="en-US" sz="4800" b="1" dirty="0" smtClean="0">
                <a:solidFill>
                  <a:srgbClr val="FFFF00"/>
                </a:solidFill>
                <a:effectLst>
                  <a:glow rad="190500">
                    <a:schemeClr val="tx1"/>
                  </a:glow>
                </a:effectLst>
              </a:rPr>
              <a:t>God</a:t>
            </a:r>
            <a:r>
              <a:rPr lang="fr-FR" sz="4800" b="1" dirty="0" smtClean="0">
                <a:solidFill>
                  <a:srgbClr val="FFFF00"/>
                </a:solidFill>
                <a:effectLst>
                  <a:glow rad="190500">
                    <a:schemeClr val="tx1"/>
                  </a:glow>
                </a:effectLst>
              </a:rPr>
              <a:t>'</a:t>
            </a:r>
            <a:r>
              <a:rPr lang="en-US" sz="4800" b="1" dirty="0" smtClean="0">
                <a:solidFill>
                  <a:srgbClr val="FFFF00"/>
                </a:solidFill>
                <a:effectLst>
                  <a:glow rad="190500">
                    <a:schemeClr val="tx1"/>
                  </a:glow>
                </a:effectLst>
              </a:rPr>
              <a:t>s </a:t>
            </a:r>
            <a:r>
              <a:rPr lang="en-US" sz="4800" b="1" dirty="0">
                <a:solidFill>
                  <a:srgbClr val="FFFF00"/>
                </a:solidFill>
                <a:effectLst>
                  <a:glow rad="190500">
                    <a:schemeClr val="tx1"/>
                  </a:glow>
                </a:effectLst>
              </a:rPr>
              <a:t>words</a:t>
            </a:r>
            <a:r>
              <a:rPr lang="en-US" sz="4800" b="1" dirty="0">
                <a:effectLst>
                  <a:glow rad="190500">
                    <a:schemeClr val="tx1"/>
                  </a:glow>
                </a:effectLst>
              </a:rPr>
              <a:t> </a:t>
            </a:r>
            <a:r>
              <a:rPr lang="en-US" sz="4800" b="1" dirty="0" smtClean="0">
                <a:effectLst>
                  <a:glow rad="190500">
                    <a:schemeClr val="tx1"/>
                  </a:glow>
                </a:effectLst>
              </a:rPr>
              <a:t>(</a:t>
            </a:r>
            <a:r>
              <a:rPr lang="en-US" sz="4800" b="1" dirty="0">
                <a:effectLst>
                  <a:glow rad="190500">
                    <a:schemeClr val="tx1"/>
                  </a:glow>
                </a:effectLst>
              </a:rPr>
              <a:t>12:9-12</a:t>
            </a:r>
            <a:r>
              <a:rPr lang="en-US" sz="4800" b="1" dirty="0" smtClean="0">
                <a:effectLst>
                  <a:glow rad="190500">
                    <a:schemeClr val="tx1"/>
                  </a:glow>
                </a:effectLst>
              </a:rPr>
              <a:t>).</a:t>
            </a:r>
            <a:endParaRPr lang="en-US" sz="4800" b="1" dirty="0">
              <a:effectLst>
                <a:glow rad="1905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0987701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6037349"/>
            <a:ext cx="9144000" cy="703176"/>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God</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s Word pierces through!</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4158101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17800" y="3289300"/>
            <a:ext cx="6350000" cy="3568700"/>
          </a:xfrm>
          <a:prstGeom prst="rect">
            <a:avLst/>
          </a:prstGeom>
        </p:spPr>
      </p:pic>
      <p:sp>
        <p:nvSpPr>
          <p:cNvPr id="169987" name="Text Box 4"/>
          <p:cNvSpPr txBox="1">
            <a:spLocks noChangeArrowheads="1"/>
          </p:cNvSpPr>
          <p:nvPr/>
        </p:nvSpPr>
        <p:spPr bwMode="auto">
          <a:xfrm>
            <a:off x="8458200" y="762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b="1" smtClean="0">
                <a:solidFill>
                  <a:srgbClr val="FFFFFF"/>
                </a:solidFill>
                <a:cs typeface="Arial" charset="0"/>
              </a:rPr>
              <a:t>78</a:t>
            </a:r>
          </a:p>
        </p:txBody>
      </p:sp>
      <p:sp>
        <p:nvSpPr>
          <p:cNvPr id="169988" name="Rectangle 5"/>
          <p:cNvSpPr>
            <a:spLocks noGrp="1" noChangeArrowheads="1"/>
          </p:cNvSpPr>
          <p:nvPr>
            <p:ph type="title" idx="4294967295"/>
          </p:nvPr>
        </p:nvSpPr>
        <p:spPr>
          <a:xfrm>
            <a:off x="0" y="-10271"/>
            <a:ext cx="5715454" cy="731838"/>
          </a:xfrm>
          <a:solidFill>
            <a:schemeClr val="accent1"/>
          </a:solidFill>
        </p:spPr>
        <p:txBody>
          <a:bodyPr/>
          <a:lstStyle/>
          <a:p>
            <a:pPr eaLnBrk="1" hangingPunct="1"/>
            <a:r>
              <a:rPr lang="en-US" sz="3600" b="1" dirty="0" smtClean="0">
                <a:solidFill>
                  <a:schemeClr val="tx1"/>
                </a:solidFill>
                <a:latin typeface="Arial" charset="0"/>
                <a:ea typeface="ＭＳ Ｐゴシック" charset="0"/>
                <a:cs typeface="Arial" charset="0"/>
              </a:rPr>
              <a:t>God</a:t>
            </a:r>
            <a:r>
              <a:rPr lang="fr-FR" sz="3600" b="1" dirty="0" smtClean="0">
                <a:solidFill>
                  <a:schemeClr val="tx1"/>
                </a:solidFill>
                <a:latin typeface="Arial" charset="0"/>
                <a:ea typeface="ＭＳ Ｐゴシック" charset="0"/>
                <a:cs typeface="Arial" charset="0"/>
              </a:rPr>
              <a:t>'</a:t>
            </a:r>
            <a:r>
              <a:rPr lang="en-US" sz="3600" b="1" dirty="0" smtClean="0">
                <a:solidFill>
                  <a:schemeClr val="tx1"/>
                </a:solidFill>
                <a:latin typeface="Arial" charset="0"/>
                <a:ea typeface="ＭＳ Ｐゴシック" charset="0"/>
                <a:cs typeface="Arial" charset="0"/>
              </a:rPr>
              <a:t>s words matter!</a:t>
            </a:r>
            <a:endParaRPr lang="en-US" sz="3600" dirty="0">
              <a:solidFill>
                <a:schemeClr val="tx1"/>
              </a:solidFill>
              <a:latin typeface="Arial" charset="0"/>
              <a:ea typeface="ＭＳ Ｐゴシック" charset="0"/>
              <a:cs typeface="Arial" charset="0"/>
            </a:endParaRPr>
          </a:p>
        </p:txBody>
      </p:sp>
      <p:sp>
        <p:nvSpPr>
          <p:cNvPr id="7" name="Text Box 3"/>
          <p:cNvSpPr txBox="1">
            <a:spLocks noChangeArrowheads="1"/>
          </p:cNvSpPr>
          <p:nvPr/>
        </p:nvSpPr>
        <p:spPr bwMode="auto">
          <a:xfrm>
            <a:off x="72570" y="893096"/>
            <a:ext cx="8995230" cy="3046988"/>
          </a:xfrm>
          <a:prstGeom prst="rect">
            <a:avLst/>
          </a:prstGeom>
          <a:noFill/>
          <a:ln w="9525">
            <a:noFill/>
            <a:miter lim="800000"/>
            <a:headEnd/>
            <a:tailEnd/>
          </a:ln>
          <a:effectLst/>
        </p:spPr>
        <p:txBody>
          <a:bodyPr wrap="square">
            <a:spAutoFit/>
          </a:bodyPr>
          <a:lstStyle/>
          <a:p>
            <a:pPr defTabSz="914400" fontAlgn="base">
              <a:spcBef>
                <a:spcPct val="50000"/>
              </a:spcBef>
              <a:spcAft>
                <a:spcPct val="0"/>
              </a:spcAft>
              <a:defRPr/>
            </a:pPr>
            <a:r>
              <a:rPr lang="en-US" sz="3200" b="1" baseline="30000" dirty="0" smtClean="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"9</a:t>
            </a:r>
            <a:r>
              <a:rPr lang="en-US" sz="3200" b="1" dirty="0" smtClean="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Not </a:t>
            </a:r>
            <a:r>
              <a:rPr lang="en-US" sz="3200" b="1"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only was the Teacher wise, but also he imparted knowledge to the people. He pondered and searched out and set in order many proverbs. </a:t>
            </a:r>
            <a:r>
              <a:rPr lang="en-US" sz="3200" b="1" baseline="30000"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10</a:t>
            </a:r>
            <a:r>
              <a:rPr lang="en-US" sz="3200" b="1" dirty="0">
                <a:solidFill>
                  <a:srgbClr val="FFFF00"/>
                </a:solidFill>
                <a:effectLst>
                  <a:glow rad="279400">
                    <a:srgbClr val="000000"/>
                  </a:glow>
                  <a:outerShdw blurRad="38100" dist="38100" dir="2700000" algn="tl">
                    <a:srgbClr val="000000">
                      <a:alpha val="43137"/>
                    </a:srgbClr>
                  </a:outerShdw>
                </a:effectLst>
                <a:latin typeface="Arial" charset="0"/>
                <a:ea typeface="Arial" charset="0"/>
                <a:cs typeface="Arial" charset="0"/>
              </a:rPr>
              <a:t>The Teacher searched to find just the right words</a:t>
            </a:r>
            <a:r>
              <a:rPr lang="en-US" sz="3200" b="1"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 and what he wrote was upright and </a:t>
            </a:r>
            <a:r>
              <a:rPr lang="en-US" sz="3200" b="1" dirty="0" smtClean="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true" (</a:t>
            </a:r>
            <a:r>
              <a:rPr lang="en-US" sz="3200" b="1"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Eccl. 12:9-</a:t>
            </a:r>
            <a:r>
              <a:rPr lang="en-US" sz="3200" b="1" dirty="0" smtClean="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10 </a:t>
            </a:r>
            <a:r>
              <a:rPr lang="en-US" sz="2800" b="1"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NIV</a:t>
            </a:r>
            <a:r>
              <a:rPr lang="en-US" sz="3200" b="1"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a:t>
            </a:r>
          </a:p>
        </p:txBody>
      </p:sp>
    </p:spTree>
    <p:extLst>
      <p:ext uri="{BB962C8B-B14F-4D97-AF65-F5344CB8AC3E}">
        <p14:creationId xmlns:p14="http://schemas.microsoft.com/office/powerpoint/2010/main" val="399931392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281562"/>
          </a:xfrm>
          <a:prstGeom prst="rect">
            <a:avLst/>
          </a:prstGeom>
        </p:spPr>
      </p:pic>
      <p:sp>
        <p:nvSpPr>
          <p:cNvPr id="900098" name="Rectangle 2"/>
          <p:cNvSpPr>
            <a:spLocks noGrp="1" noChangeArrowheads="1"/>
          </p:cNvSpPr>
          <p:nvPr>
            <p:ph type="ctrTitle"/>
          </p:nvPr>
        </p:nvSpPr>
        <p:spPr>
          <a:xfrm>
            <a:off x="0" y="5191353"/>
            <a:ext cx="9144000" cy="1698564"/>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Your teachers have taught you with the wisest words they </a:t>
            </a:r>
            <a:r>
              <a:rPr lang="en-US" b="1" dirty="0" smtClean="0">
                <a:effectLst>
                  <a:glow rad="127000">
                    <a:schemeClr val="tx1"/>
                  </a:glow>
                </a:effectLst>
                <a:latin typeface="Arial" charset="0"/>
                <a:ea typeface="ＭＳ Ｐゴシック" charset="0"/>
                <a:cs typeface="ＭＳ Ｐゴシック" charset="0"/>
              </a:rPr>
              <a:t>know.</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9404261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9390"/>
            <a:ext cx="9188350" cy="6989668"/>
          </a:xfrm>
          <a:prstGeom prst="rect">
            <a:avLst/>
          </a:prstGeom>
        </p:spPr>
      </p:pic>
      <p:sp>
        <p:nvSpPr>
          <p:cNvPr id="900098" name="Rectangle 2"/>
          <p:cNvSpPr>
            <a:spLocks noGrp="1" noChangeArrowheads="1"/>
          </p:cNvSpPr>
          <p:nvPr>
            <p:ph type="ctrTitle"/>
          </p:nvPr>
        </p:nvSpPr>
        <p:spPr>
          <a:xfrm>
            <a:off x="0" y="4911243"/>
            <a:ext cx="9144000" cy="1922652"/>
          </a:xfrm>
          <a:effectLst>
            <a:outerShdw blurRad="63500" dist="35921" dir="2700000" algn="ctr" rotWithShape="0">
              <a:schemeClr val="tx2">
                <a:alpha val="74998"/>
              </a:schemeClr>
            </a:outerShdw>
          </a:effectLst>
          <a:extLst/>
        </p:spPr>
        <p:txBody>
          <a:bodyPr/>
          <a:lstStyle/>
          <a:p>
            <a:pPr>
              <a:defRPr/>
            </a:pPr>
            <a:r>
              <a:rPr lang="en-US" sz="3600" b="1" dirty="0">
                <a:effectLst>
                  <a:glow rad="127000">
                    <a:schemeClr val="tx1"/>
                  </a:glow>
                </a:effectLst>
                <a:latin typeface="Arial" charset="0"/>
                <a:ea typeface="ＭＳ Ｐゴシック" charset="0"/>
                <a:cs typeface="ＭＳ Ｐゴシック" charset="0"/>
              </a:rPr>
              <a:t>Scripture gives wisdom but non-inspired books have no ultimate answers and only wear us out (12:11-12</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415810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81758" y="2614350"/>
            <a:ext cx="7291495" cy="4243650"/>
          </a:xfrm>
          <a:prstGeom prst="rect">
            <a:avLst/>
          </a:prstGeom>
        </p:spPr>
      </p:pic>
      <p:sp>
        <p:nvSpPr>
          <p:cNvPr id="900098" name="Rectangle 2"/>
          <p:cNvSpPr>
            <a:spLocks noGrp="1" noChangeArrowheads="1"/>
          </p:cNvSpPr>
          <p:nvPr>
            <p:ph type="ctrTitle"/>
          </p:nvPr>
        </p:nvSpPr>
        <p:spPr>
          <a:xfrm>
            <a:off x="0" y="-93474"/>
            <a:ext cx="9144000" cy="2353019"/>
          </a:xfrm>
          <a:effectLst>
            <a:outerShdw blurRad="63500" dist="35921" dir="2700000" algn="ctr" rotWithShape="0">
              <a:schemeClr val="tx2">
                <a:alpha val="74998"/>
              </a:schemeClr>
            </a:outerShdw>
          </a:effectLst>
          <a:extLst/>
        </p:spPr>
        <p:txBody>
          <a:bodyPr/>
          <a:lstStyle/>
          <a:p>
            <a:pPr>
              <a:defRPr/>
            </a:pPr>
            <a:r>
              <a:rPr lang="en-US" sz="4800" b="1" dirty="0">
                <a:effectLst>
                  <a:glow rad="127000">
                    <a:schemeClr val="tx1"/>
                  </a:glow>
                </a:effectLst>
                <a:latin typeface="Arial" charset="0"/>
                <a:ea typeface="ＭＳ Ｐゴシック" charset="0"/>
                <a:cs typeface="ＭＳ Ｐゴシック" charset="0"/>
              </a:rPr>
              <a:t>But how does the </a:t>
            </a:r>
            <a:r>
              <a:rPr lang="en-US" sz="4800" b="1" dirty="0" smtClean="0">
                <a:effectLst>
                  <a:glow rad="127000">
                    <a:schemeClr val="tx1"/>
                  </a:glow>
                </a:effectLst>
                <a:latin typeface="Arial" charset="0"/>
                <a:ea typeface="ＭＳ Ｐゴシック" charset="0"/>
                <a:cs typeface="ＭＳ Ｐゴシック" charset="0"/>
              </a:rPr>
              <a:t>Bible</a:t>
            </a:r>
            <a:r>
              <a:rPr lang="fr-FR"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s </a:t>
            </a:r>
            <a:r>
              <a:rPr lang="en-US" sz="4800" b="1" dirty="0">
                <a:effectLst>
                  <a:glow rad="127000">
                    <a:schemeClr val="tx1"/>
                  </a:glow>
                </a:effectLst>
                <a:latin typeface="Arial" charset="0"/>
                <a:ea typeface="ＭＳ Ｐゴシック" charset="0"/>
                <a:cs typeface="ＭＳ Ｐゴシック" charset="0"/>
              </a:rPr>
              <a:t>teaching through wise men give true wisdom (12:11)</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8493308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0"/>
            <a:ext cx="9144000" cy="5143500"/>
          </a:xfrm>
          <a:prstGeom prst="rect">
            <a:avLst/>
          </a:prstGeom>
        </p:spPr>
      </p:pic>
      <p:sp>
        <p:nvSpPr>
          <p:cNvPr id="169987" name="Text Box 4"/>
          <p:cNvSpPr txBox="1">
            <a:spLocks noChangeArrowheads="1"/>
          </p:cNvSpPr>
          <p:nvPr/>
        </p:nvSpPr>
        <p:spPr bwMode="auto">
          <a:xfrm>
            <a:off x="8458200" y="762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b="1" smtClean="0">
                <a:solidFill>
                  <a:srgbClr val="FFFFFF"/>
                </a:solidFill>
                <a:cs typeface="Arial" charset="0"/>
              </a:rPr>
              <a:t>78</a:t>
            </a:r>
          </a:p>
        </p:txBody>
      </p:sp>
      <p:sp>
        <p:nvSpPr>
          <p:cNvPr id="169988" name="Rectangle 5"/>
          <p:cNvSpPr>
            <a:spLocks noGrp="1" noChangeArrowheads="1"/>
          </p:cNvSpPr>
          <p:nvPr>
            <p:ph type="title" idx="4294967295"/>
          </p:nvPr>
        </p:nvSpPr>
        <p:spPr>
          <a:xfrm>
            <a:off x="672319" y="117901"/>
            <a:ext cx="7383110" cy="830997"/>
          </a:xfrm>
          <a:noFill/>
          <a:ln w="9525">
            <a:noFill/>
            <a:miter lim="800000"/>
            <a:headEnd/>
            <a:tailEnd/>
          </a:ln>
          <a:effectLst/>
        </p:spPr>
        <p:txBody>
          <a:bodyPr wrap="square">
            <a:spAutoFit/>
          </a:bodyPr>
          <a:lstStyle/>
          <a:p>
            <a:pPr eaLnBrk="1" hangingPunct="1">
              <a:spcBef>
                <a:spcPct val="50000"/>
              </a:spcBef>
            </a:pPr>
            <a:r>
              <a:rPr lang="en-US" sz="4800" b="1" kern="1200" dirty="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The </a:t>
            </a:r>
            <a:r>
              <a:rPr lang="en-US" sz="4800" b="1" kern="1200" dirty="0" smtClean="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Bible</a:t>
            </a:r>
            <a:r>
              <a:rPr lang="fr-FR" sz="4800" b="1" kern="1200" dirty="0" smtClean="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a:t>
            </a:r>
            <a:r>
              <a:rPr lang="en-US" sz="4800" b="1" kern="1200" dirty="0" smtClean="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s </a:t>
            </a:r>
            <a:r>
              <a:rPr lang="en-US" sz="4800" b="1" kern="1200" dirty="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Wisdom</a:t>
            </a:r>
          </a:p>
        </p:txBody>
      </p:sp>
      <p:sp>
        <p:nvSpPr>
          <p:cNvPr id="7" name="Text Box 3"/>
          <p:cNvSpPr txBox="1">
            <a:spLocks noChangeArrowheads="1"/>
          </p:cNvSpPr>
          <p:nvPr/>
        </p:nvSpPr>
        <p:spPr bwMode="auto">
          <a:xfrm>
            <a:off x="72570" y="2237619"/>
            <a:ext cx="7910286" cy="4278094"/>
          </a:xfrm>
          <a:prstGeom prst="rect">
            <a:avLst/>
          </a:prstGeom>
          <a:noFill/>
          <a:ln w="9525">
            <a:noFill/>
            <a:miter lim="800000"/>
            <a:headEnd/>
            <a:tailEnd/>
          </a:ln>
          <a:effectLst/>
        </p:spPr>
        <p:txBody>
          <a:bodyPr wrap="square">
            <a:spAutoFit/>
          </a:bodyPr>
          <a:lstStyle/>
          <a:p>
            <a:pPr defTabSz="914400" fontAlgn="base">
              <a:spcBef>
                <a:spcPct val="50000"/>
              </a:spcBef>
              <a:spcAft>
                <a:spcPct val="0"/>
              </a:spcAft>
              <a:defRPr/>
            </a:pPr>
            <a:r>
              <a:rPr lang="en-US" sz="3200" b="1" baseline="30000" dirty="0" smtClean="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"11</a:t>
            </a:r>
            <a:r>
              <a:rPr lang="en-US" sz="3200" b="1" dirty="0" smtClean="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The </a:t>
            </a:r>
            <a:r>
              <a:rPr lang="en-US" sz="3200" b="1" dirty="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words of the wise are like goads, their collected sayings like firmly embedded nails—given by one Shepherd. </a:t>
            </a:r>
            <a:r>
              <a:rPr lang="en-US" sz="3200" b="1" baseline="30000" dirty="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12</a:t>
            </a:r>
            <a:r>
              <a:rPr lang="en-US" sz="3200" b="1" dirty="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Be warned, my son, of anything in addition to them. </a:t>
            </a:r>
          </a:p>
          <a:p>
            <a:pPr defTabSz="914400" fontAlgn="base">
              <a:spcBef>
                <a:spcPct val="50000"/>
              </a:spcBef>
              <a:spcAft>
                <a:spcPct val="0"/>
              </a:spcAft>
              <a:defRPr/>
            </a:pPr>
            <a:r>
              <a:rPr lang="en-US" sz="3200" b="1" dirty="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Of making many books there is no end, and much study wearies the </a:t>
            </a:r>
            <a:r>
              <a:rPr lang="en-US" sz="3200" b="1" dirty="0" smtClean="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body"</a:t>
            </a:r>
            <a:br>
              <a:rPr lang="en-US" sz="3200" b="1" dirty="0" smtClean="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br>
            <a:r>
              <a:rPr lang="en-US" sz="3200" b="1" dirty="0" smtClean="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a:t>
            </a:r>
            <a:r>
              <a:rPr lang="en-US" sz="3200" b="1" dirty="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Eccl. 12</a:t>
            </a:r>
            <a:r>
              <a:rPr lang="en-US" sz="3200" b="1" dirty="0" smtClean="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:11-</a:t>
            </a:r>
            <a:r>
              <a:rPr lang="en-US" sz="3200" b="1" dirty="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12 </a:t>
            </a:r>
            <a:r>
              <a:rPr lang="en-US" sz="2800" b="1" dirty="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NIV</a:t>
            </a:r>
            <a:r>
              <a:rPr lang="en-US" sz="3200" b="1" dirty="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a:t>
            </a:r>
          </a:p>
        </p:txBody>
      </p:sp>
    </p:spTree>
    <p:extLst>
      <p:ext uri="{BB962C8B-B14F-4D97-AF65-F5344CB8AC3E}">
        <p14:creationId xmlns:p14="http://schemas.microsoft.com/office/powerpoint/2010/main" val="28129022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p:cTn id="13"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7">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7" name="Text Box 4"/>
          <p:cNvSpPr txBox="1">
            <a:spLocks noChangeArrowheads="1"/>
          </p:cNvSpPr>
          <p:nvPr/>
        </p:nvSpPr>
        <p:spPr bwMode="auto">
          <a:xfrm>
            <a:off x="8458200" y="762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b="1" smtClean="0">
                <a:solidFill>
                  <a:srgbClr val="FFFFFF"/>
                </a:solidFill>
                <a:cs typeface="Arial" charset="0"/>
              </a:rPr>
              <a:t>78</a:t>
            </a:r>
          </a:p>
        </p:txBody>
      </p:sp>
      <p:sp>
        <p:nvSpPr>
          <p:cNvPr id="169988" name="Rectangle 5"/>
          <p:cNvSpPr>
            <a:spLocks noGrp="1" noChangeArrowheads="1"/>
          </p:cNvSpPr>
          <p:nvPr>
            <p:ph type="title" idx="4294967295"/>
          </p:nvPr>
        </p:nvSpPr>
        <p:spPr>
          <a:xfrm>
            <a:off x="2339975" y="280109"/>
            <a:ext cx="5715454" cy="1137529"/>
          </a:xfrm>
          <a:solidFill>
            <a:schemeClr val="accent1"/>
          </a:solidFill>
        </p:spPr>
        <p:txBody>
          <a:bodyPr/>
          <a:lstStyle/>
          <a:p>
            <a:pPr eaLnBrk="1" hangingPunct="1"/>
            <a:r>
              <a:rPr lang="en-US" sz="3600" b="1" dirty="0">
                <a:solidFill>
                  <a:schemeClr val="tx1"/>
                </a:solidFill>
                <a:latin typeface="Arial" charset="0"/>
                <a:ea typeface="ＭＳ Ｐゴシック" charset="0"/>
                <a:cs typeface="Arial" charset="0"/>
              </a:rPr>
              <a:t>The Bible </a:t>
            </a:r>
            <a:r>
              <a:rPr lang="en-US" sz="3600" b="1" dirty="0">
                <a:solidFill>
                  <a:srgbClr val="0000FF"/>
                </a:solidFill>
                <a:latin typeface="Arial" charset="0"/>
                <a:ea typeface="ＭＳ Ｐゴシック" charset="0"/>
                <a:cs typeface="Arial" charset="0"/>
              </a:rPr>
              <a:t>motivates and guides</a:t>
            </a:r>
            <a:r>
              <a:rPr lang="en-US" sz="3600" b="1" dirty="0">
                <a:solidFill>
                  <a:schemeClr val="tx1"/>
                </a:solidFill>
                <a:latin typeface="Arial" charset="0"/>
                <a:ea typeface="ＭＳ Ｐゴシック" charset="0"/>
                <a:cs typeface="Arial" charset="0"/>
              </a:rPr>
              <a:t> in wise living </a:t>
            </a:r>
            <a:endParaRPr lang="en-US" sz="3600" dirty="0">
              <a:solidFill>
                <a:schemeClr val="tx1"/>
              </a:solidFill>
              <a:latin typeface="Arial" charset="0"/>
              <a:ea typeface="ＭＳ Ｐゴシック" charset="0"/>
              <a:cs typeface="Arial" charset="0"/>
            </a:endParaRPr>
          </a:p>
        </p:txBody>
      </p:sp>
      <p:sp>
        <p:nvSpPr>
          <p:cNvPr id="7" name="Text Box 3"/>
          <p:cNvSpPr txBox="1">
            <a:spLocks noChangeArrowheads="1"/>
          </p:cNvSpPr>
          <p:nvPr/>
        </p:nvSpPr>
        <p:spPr bwMode="auto">
          <a:xfrm>
            <a:off x="-3630" y="5545627"/>
            <a:ext cx="9071430" cy="1200329"/>
          </a:xfrm>
          <a:prstGeom prst="rect">
            <a:avLst/>
          </a:prstGeom>
          <a:noFill/>
          <a:ln w="9525">
            <a:noFill/>
            <a:miter lim="800000"/>
            <a:headEnd/>
            <a:tailEnd/>
          </a:ln>
          <a:effectLst/>
        </p:spPr>
        <p:txBody>
          <a:bodyPr wrap="square">
            <a:spAutoFit/>
          </a:bodyPr>
          <a:lstStyle/>
          <a:p>
            <a:pPr defTabSz="914400" fontAlgn="base">
              <a:spcBef>
                <a:spcPct val="50000"/>
              </a:spcBef>
              <a:spcAft>
                <a:spcPct val="0"/>
              </a:spcAft>
              <a:defRPr/>
            </a:pPr>
            <a:r>
              <a:rPr lang="en-US" sz="3600" b="1" baseline="30000" dirty="0" smtClean="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"11</a:t>
            </a:r>
            <a:r>
              <a:rPr lang="en-US" sz="3600" b="1" dirty="0" smtClean="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The </a:t>
            </a:r>
            <a:r>
              <a:rPr lang="en-US" sz="3600" b="1"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words of the wise are like </a:t>
            </a:r>
            <a:r>
              <a:rPr lang="en-US" sz="3600" b="1" dirty="0" smtClean="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goads"</a:t>
            </a:r>
            <a:br>
              <a:rPr lang="en-US" sz="3600" b="1" dirty="0" smtClean="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br>
            <a:r>
              <a:rPr lang="en-US" sz="3600" b="1" dirty="0" smtClean="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a:t>
            </a:r>
            <a:r>
              <a:rPr lang="en-US" sz="3600" b="1"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Eccl. 12</a:t>
            </a:r>
            <a:r>
              <a:rPr lang="en-US" sz="3600" b="1" dirty="0" smtClean="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:11a </a:t>
            </a:r>
            <a:r>
              <a:rPr lang="en-US" sz="3200" b="1"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NIV</a:t>
            </a:r>
            <a:r>
              <a:rPr lang="en-US" sz="3600" b="1"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a:t>
            </a:r>
          </a:p>
        </p:txBody>
      </p:sp>
      <p:pic>
        <p:nvPicPr>
          <p:cNvPr id="169990"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4925" y="20638"/>
            <a:ext cx="2373313"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500428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7" name="Text Box 4"/>
          <p:cNvSpPr txBox="1">
            <a:spLocks noChangeArrowheads="1"/>
          </p:cNvSpPr>
          <p:nvPr/>
        </p:nvSpPr>
        <p:spPr bwMode="auto">
          <a:xfrm>
            <a:off x="8458200" y="762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b="1" smtClean="0">
                <a:solidFill>
                  <a:srgbClr val="FFFFFF"/>
                </a:solidFill>
                <a:cs typeface="Arial" charset="0"/>
              </a:rPr>
              <a:t>78</a:t>
            </a:r>
          </a:p>
        </p:txBody>
      </p:sp>
      <p:sp>
        <p:nvSpPr>
          <p:cNvPr id="169988" name="Rectangle 5"/>
          <p:cNvSpPr>
            <a:spLocks noGrp="1" noChangeArrowheads="1"/>
          </p:cNvSpPr>
          <p:nvPr>
            <p:ph type="title" idx="4294967295"/>
          </p:nvPr>
        </p:nvSpPr>
        <p:spPr>
          <a:xfrm>
            <a:off x="317484" y="280109"/>
            <a:ext cx="7737945" cy="1137529"/>
          </a:xfrm>
          <a:solidFill>
            <a:schemeClr val="accent1"/>
          </a:solidFill>
        </p:spPr>
        <p:txBody>
          <a:bodyPr/>
          <a:lstStyle/>
          <a:p>
            <a:pPr eaLnBrk="1" hangingPunct="1"/>
            <a:r>
              <a:rPr lang="en-US" sz="3600" b="1" dirty="0" smtClean="0">
                <a:solidFill>
                  <a:schemeClr val="tx1"/>
                </a:solidFill>
                <a:latin typeface="Arial" charset="0"/>
                <a:ea typeface="ＭＳ Ｐゴシック" charset="0"/>
                <a:cs typeface="Arial" charset="0"/>
              </a:rPr>
              <a:t>The </a:t>
            </a:r>
            <a:r>
              <a:rPr lang="en-US" sz="3600" b="1" dirty="0">
                <a:solidFill>
                  <a:schemeClr val="tx1"/>
                </a:solidFill>
                <a:latin typeface="Arial" charset="0"/>
                <a:ea typeface="ＭＳ Ｐゴシック" charset="0"/>
                <a:cs typeface="Arial" charset="0"/>
              </a:rPr>
              <a:t>Bible </a:t>
            </a:r>
            <a:r>
              <a:rPr lang="en-US" sz="3600" b="1" dirty="0">
                <a:solidFill>
                  <a:srgbClr val="800000"/>
                </a:solidFill>
                <a:latin typeface="Arial" charset="0"/>
                <a:ea typeface="ＭＳ Ｐゴシック" charset="0"/>
                <a:cs typeface="Arial" charset="0"/>
              </a:rPr>
              <a:t>gives a strong basis </a:t>
            </a:r>
            <a:r>
              <a:rPr lang="en-US" sz="3600" b="1" dirty="0">
                <a:solidFill>
                  <a:schemeClr val="tx1"/>
                </a:solidFill>
                <a:latin typeface="Arial" charset="0"/>
                <a:ea typeface="ＭＳ Ｐゴシック" charset="0"/>
                <a:cs typeface="Arial" charset="0"/>
              </a:rPr>
              <a:t>for wise living  </a:t>
            </a:r>
            <a:endParaRPr lang="en-US" sz="3600" dirty="0">
              <a:solidFill>
                <a:schemeClr val="tx1"/>
              </a:solidFill>
              <a:latin typeface="Arial" charset="0"/>
              <a:ea typeface="ＭＳ Ｐゴシック" charset="0"/>
              <a:cs typeface="Arial" charset="0"/>
            </a:endParaRPr>
          </a:p>
        </p:txBody>
      </p:sp>
      <p:sp>
        <p:nvSpPr>
          <p:cNvPr id="7" name="Text Box 3"/>
          <p:cNvSpPr txBox="1">
            <a:spLocks noChangeArrowheads="1"/>
          </p:cNvSpPr>
          <p:nvPr/>
        </p:nvSpPr>
        <p:spPr bwMode="auto">
          <a:xfrm>
            <a:off x="72570" y="2032205"/>
            <a:ext cx="7910286" cy="1754327"/>
          </a:xfrm>
          <a:prstGeom prst="rect">
            <a:avLst/>
          </a:prstGeom>
          <a:noFill/>
          <a:ln w="9525">
            <a:noFill/>
            <a:miter lim="800000"/>
            <a:headEnd/>
            <a:tailEnd/>
          </a:ln>
          <a:effectLst/>
        </p:spPr>
        <p:txBody>
          <a:bodyPr wrap="square">
            <a:spAutoFit/>
          </a:bodyPr>
          <a:lstStyle/>
          <a:p>
            <a:pPr defTabSz="914400" fontAlgn="base">
              <a:spcBef>
                <a:spcPct val="50000"/>
              </a:spcBef>
              <a:spcAft>
                <a:spcPct val="0"/>
              </a:spcAft>
              <a:defRPr/>
            </a:pPr>
            <a:r>
              <a:rPr lang="en-US" sz="3600" b="1" baseline="30000" dirty="0" smtClean="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"11</a:t>
            </a:r>
            <a:r>
              <a:rPr lang="en-US" sz="3600" b="1" dirty="0" smtClean="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…their </a:t>
            </a:r>
            <a:r>
              <a:rPr lang="en-US" sz="3600" b="1"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collected sayings like firmly embedded </a:t>
            </a:r>
            <a:r>
              <a:rPr lang="en-US" sz="3600" b="1" dirty="0" smtClean="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nails"</a:t>
            </a:r>
            <a:br>
              <a:rPr lang="en-US" sz="3600" b="1" dirty="0" smtClean="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br>
            <a:r>
              <a:rPr lang="en-US" sz="3600" b="1" dirty="0" smtClean="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a:t>
            </a:r>
            <a:r>
              <a:rPr lang="en-US" sz="3600" b="1"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Eccl. 12</a:t>
            </a:r>
            <a:r>
              <a:rPr lang="en-US" sz="3600" b="1" dirty="0" smtClean="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:11b </a:t>
            </a:r>
            <a:r>
              <a:rPr lang="en-US" sz="3200" b="1" dirty="0" smtClean="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NIV</a:t>
            </a:r>
            <a:r>
              <a:rPr lang="en-US" sz="3600" b="1"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a:t>
            </a:r>
          </a:p>
        </p:txBody>
      </p:sp>
      <p:pic>
        <p:nvPicPr>
          <p:cNvPr id="2" name="Picture 1"/>
          <p:cNvPicPr>
            <a:picLocks noChangeAspect="1"/>
          </p:cNvPicPr>
          <p:nvPr/>
        </p:nvPicPr>
        <p:blipFill>
          <a:blip r:embed="rId3"/>
          <a:stretch>
            <a:fillRect/>
          </a:stretch>
        </p:blipFill>
        <p:spPr>
          <a:xfrm>
            <a:off x="4299812" y="3286611"/>
            <a:ext cx="4767988" cy="3571389"/>
          </a:xfrm>
          <a:prstGeom prst="rect">
            <a:avLst/>
          </a:prstGeom>
        </p:spPr>
      </p:pic>
    </p:spTree>
    <p:extLst>
      <p:ext uri="{BB962C8B-B14F-4D97-AF65-F5344CB8AC3E}">
        <p14:creationId xmlns:p14="http://schemas.microsoft.com/office/powerpoint/2010/main" val="42436828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7" name="Text Box 4"/>
          <p:cNvSpPr txBox="1">
            <a:spLocks noChangeArrowheads="1"/>
          </p:cNvSpPr>
          <p:nvPr/>
        </p:nvSpPr>
        <p:spPr bwMode="auto">
          <a:xfrm>
            <a:off x="8458200" y="762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b="1" smtClean="0">
                <a:solidFill>
                  <a:srgbClr val="FFFFFF"/>
                </a:solidFill>
                <a:cs typeface="Arial" charset="0"/>
              </a:rPr>
              <a:t>78</a:t>
            </a:r>
          </a:p>
        </p:txBody>
      </p:sp>
      <p:sp>
        <p:nvSpPr>
          <p:cNvPr id="169988" name="Rectangle 5"/>
          <p:cNvSpPr>
            <a:spLocks noGrp="1" noChangeArrowheads="1"/>
          </p:cNvSpPr>
          <p:nvPr>
            <p:ph type="title" idx="4294967295"/>
          </p:nvPr>
        </p:nvSpPr>
        <p:spPr>
          <a:xfrm>
            <a:off x="317484" y="280109"/>
            <a:ext cx="7737945" cy="1137529"/>
          </a:xfrm>
          <a:solidFill>
            <a:schemeClr val="accent1"/>
          </a:solidFill>
        </p:spPr>
        <p:txBody>
          <a:bodyPr/>
          <a:lstStyle/>
          <a:p>
            <a:pPr eaLnBrk="1" hangingPunct="1"/>
            <a:r>
              <a:rPr lang="en-US" sz="3600" b="1" dirty="0">
                <a:solidFill>
                  <a:schemeClr val="tx1"/>
                </a:solidFill>
                <a:latin typeface="Arial" charset="0"/>
                <a:ea typeface="ＭＳ Ｐゴシック" charset="0"/>
                <a:cs typeface="Arial" charset="0"/>
              </a:rPr>
              <a:t>The Bible is the only Book that is </a:t>
            </a:r>
            <a:r>
              <a:rPr lang="en-US" sz="3600" b="1" dirty="0">
                <a:solidFill>
                  <a:srgbClr val="660066"/>
                </a:solidFill>
                <a:latin typeface="Arial" charset="0"/>
                <a:ea typeface="ＭＳ Ｐゴシック" charset="0"/>
                <a:cs typeface="Arial" charset="0"/>
              </a:rPr>
              <a:t>divinely inspired </a:t>
            </a:r>
            <a:endParaRPr lang="en-US" sz="3600" dirty="0">
              <a:solidFill>
                <a:srgbClr val="660066"/>
              </a:solidFill>
              <a:latin typeface="Arial" charset="0"/>
              <a:ea typeface="ＭＳ Ｐゴシック" charset="0"/>
              <a:cs typeface="Arial" charset="0"/>
            </a:endParaRPr>
          </a:p>
        </p:txBody>
      </p:sp>
      <p:sp>
        <p:nvSpPr>
          <p:cNvPr id="7" name="Text Box 3"/>
          <p:cNvSpPr txBox="1">
            <a:spLocks noChangeArrowheads="1"/>
          </p:cNvSpPr>
          <p:nvPr/>
        </p:nvSpPr>
        <p:spPr bwMode="auto">
          <a:xfrm>
            <a:off x="1386137" y="1960444"/>
            <a:ext cx="6669292" cy="1200329"/>
          </a:xfrm>
          <a:prstGeom prst="rect">
            <a:avLst/>
          </a:prstGeom>
          <a:noFill/>
          <a:ln w="9525">
            <a:noFill/>
            <a:miter lim="800000"/>
            <a:headEnd/>
            <a:tailEnd/>
          </a:ln>
          <a:effectLst/>
        </p:spPr>
        <p:txBody>
          <a:bodyPr wrap="square">
            <a:spAutoFit/>
          </a:bodyPr>
          <a:lstStyle/>
          <a:p>
            <a:pPr defTabSz="914400" fontAlgn="base">
              <a:spcBef>
                <a:spcPct val="50000"/>
              </a:spcBef>
              <a:spcAft>
                <a:spcPct val="0"/>
              </a:spcAft>
              <a:defRPr/>
            </a:pPr>
            <a:r>
              <a:rPr lang="en-US" sz="3600" b="1" baseline="30000" dirty="0" smtClean="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"11</a:t>
            </a:r>
            <a:r>
              <a:rPr lang="en-US" sz="3600" b="1" dirty="0" smtClean="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a:t>
            </a:r>
            <a:r>
              <a:rPr lang="en-US" sz="3600" b="1" dirty="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given by one </a:t>
            </a:r>
            <a:r>
              <a:rPr lang="en-US" sz="3600" b="1" dirty="0" smtClean="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Shepherd</a:t>
            </a:r>
            <a:r>
              <a:rPr lang="en-US" sz="3600" b="1" dirty="0" smtClean="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a:t>
            </a:r>
            <a:br>
              <a:rPr lang="en-US" sz="3600" b="1" dirty="0" smtClean="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br>
            <a:r>
              <a:rPr lang="en-US" sz="3600" b="1" dirty="0" smtClean="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a:t>
            </a:r>
            <a:r>
              <a:rPr lang="en-US" sz="3600" b="1"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Eccl. 12</a:t>
            </a:r>
            <a:r>
              <a:rPr lang="en-US" sz="3600" b="1" dirty="0" smtClean="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:11c </a:t>
            </a:r>
            <a:r>
              <a:rPr lang="en-US" sz="3200" b="1" dirty="0" smtClean="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NIV</a:t>
            </a:r>
            <a:r>
              <a:rPr lang="en-US" sz="3600" b="1"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a:t>
            </a:r>
          </a:p>
        </p:txBody>
      </p:sp>
      <p:pic>
        <p:nvPicPr>
          <p:cNvPr id="3" name="Picture 2"/>
          <p:cNvPicPr>
            <a:picLocks noChangeAspect="1"/>
          </p:cNvPicPr>
          <p:nvPr/>
        </p:nvPicPr>
        <p:blipFill>
          <a:blip r:embed="rId3"/>
          <a:stretch>
            <a:fillRect/>
          </a:stretch>
        </p:blipFill>
        <p:spPr>
          <a:xfrm>
            <a:off x="0" y="3321558"/>
            <a:ext cx="9067800" cy="3536442"/>
          </a:xfrm>
          <a:prstGeom prst="rect">
            <a:avLst/>
          </a:prstGeom>
        </p:spPr>
      </p:pic>
    </p:spTree>
    <p:extLst>
      <p:ext uri="{BB962C8B-B14F-4D97-AF65-F5344CB8AC3E}">
        <p14:creationId xmlns:p14="http://schemas.microsoft.com/office/powerpoint/2010/main" val="265693755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Last Words</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966365"/>
            <a:ext cx="9144000" cy="5143500"/>
          </a:xfrm>
          <a:prstGeom prst="rect">
            <a:avLst/>
          </a:prstGeom>
        </p:spPr>
      </p:pic>
    </p:spTree>
    <p:extLst>
      <p:ext uri="{BB962C8B-B14F-4D97-AF65-F5344CB8AC3E}">
        <p14:creationId xmlns:p14="http://schemas.microsoft.com/office/powerpoint/2010/main" val="169404261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0"/>
            <a:ext cx="9144000" cy="5143500"/>
          </a:xfrm>
          <a:prstGeom prst="rect">
            <a:avLst/>
          </a:prstGeom>
        </p:spPr>
      </p:pic>
      <p:sp>
        <p:nvSpPr>
          <p:cNvPr id="169987" name="Text Box 4"/>
          <p:cNvSpPr txBox="1">
            <a:spLocks noChangeArrowheads="1"/>
          </p:cNvSpPr>
          <p:nvPr/>
        </p:nvSpPr>
        <p:spPr bwMode="auto">
          <a:xfrm>
            <a:off x="8458200" y="762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b="1" smtClean="0">
                <a:solidFill>
                  <a:srgbClr val="FFFFFF"/>
                </a:solidFill>
                <a:cs typeface="Arial" charset="0"/>
              </a:rPr>
              <a:t>78</a:t>
            </a:r>
          </a:p>
        </p:txBody>
      </p:sp>
      <p:sp>
        <p:nvSpPr>
          <p:cNvPr id="169988" name="Rectangle 5"/>
          <p:cNvSpPr>
            <a:spLocks noGrp="1" noChangeArrowheads="1"/>
          </p:cNvSpPr>
          <p:nvPr>
            <p:ph type="title" idx="4294967295"/>
          </p:nvPr>
        </p:nvSpPr>
        <p:spPr>
          <a:xfrm>
            <a:off x="672319" y="117901"/>
            <a:ext cx="7383110" cy="830997"/>
          </a:xfrm>
          <a:noFill/>
          <a:ln w="9525">
            <a:noFill/>
            <a:miter lim="800000"/>
            <a:headEnd/>
            <a:tailEnd/>
          </a:ln>
          <a:effectLst/>
        </p:spPr>
        <p:txBody>
          <a:bodyPr wrap="square">
            <a:spAutoFit/>
          </a:bodyPr>
          <a:lstStyle/>
          <a:p>
            <a:pPr eaLnBrk="1" hangingPunct="1">
              <a:spcBef>
                <a:spcPct val="50000"/>
              </a:spcBef>
            </a:pPr>
            <a:r>
              <a:rPr lang="en-US" sz="4800" b="1" kern="1200" dirty="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The </a:t>
            </a:r>
            <a:r>
              <a:rPr lang="en-US" sz="4800" b="1" kern="1200" dirty="0" smtClean="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Bible</a:t>
            </a:r>
            <a:r>
              <a:rPr lang="fr-FR" sz="4800" b="1" kern="1200" dirty="0" smtClean="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a:t>
            </a:r>
            <a:r>
              <a:rPr lang="en-US" sz="4800" b="1" kern="1200" dirty="0" smtClean="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s </a:t>
            </a:r>
            <a:r>
              <a:rPr lang="en-US" sz="4800" b="1" kern="1200" dirty="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Wisdom</a:t>
            </a:r>
          </a:p>
        </p:txBody>
      </p:sp>
      <p:sp>
        <p:nvSpPr>
          <p:cNvPr id="7" name="Text Box 3"/>
          <p:cNvSpPr txBox="1">
            <a:spLocks noChangeArrowheads="1"/>
          </p:cNvSpPr>
          <p:nvPr/>
        </p:nvSpPr>
        <p:spPr bwMode="auto">
          <a:xfrm>
            <a:off x="72570" y="3312937"/>
            <a:ext cx="9071430" cy="3416320"/>
          </a:xfrm>
          <a:prstGeom prst="rect">
            <a:avLst/>
          </a:prstGeom>
          <a:noFill/>
          <a:ln w="9525">
            <a:noFill/>
            <a:miter lim="800000"/>
            <a:headEnd/>
            <a:tailEnd/>
          </a:ln>
          <a:effectLst/>
        </p:spPr>
        <p:txBody>
          <a:bodyPr wrap="square">
            <a:spAutoFit/>
          </a:bodyPr>
          <a:lstStyle/>
          <a:p>
            <a:pPr defTabSz="914400" fontAlgn="base">
              <a:spcBef>
                <a:spcPct val="50000"/>
              </a:spcBef>
              <a:spcAft>
                <a:spcPct val="0"/>
              </a:spcAft>
              <a:defRPr/>
            </a:pPr>
            <a:r>
              <a:rPr lang="en-US" sz="3600" b="1" baseline="30000" dirty="0" smtClean="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"11</a:t>
            </a:r>
            <a:r>
              <a:rPr lang="en-US" sz="3600" b="1" dirty="0" smtClean="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The </a:t>
            </a:r>
            <a:r>
              <a:rPr lang="en-US" sz="3600" b="1" dirty="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words of the wise are like goads, their collected sayings like firmly embedded nails—given by one Shepherd. </a:t>
            </a:r>
            <a:r>
              <a:rPr lang="en-US" sz="3600" b="1" baseline="30000" dirty="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12</a:t>
            </a:r>
            <a:r>
              <a:rPr lang="en-US" sz="3600" b="1" dirty="0">
                <a:solidFill>
                  <a:srgbClr val="FFFF00"/>
                </a:solidFill>
                <a:effectLst>
                  <a:glow rad="279400">
                    <a:srgbClr val="000000"/>
                  </a:glow>
                  <a:outerShdw blurRad="38100" dist="38100" dir="2700000" algn="tl">
                    <a:srgbClr val="000000">
                      <a:alpha val="43137"/>
                    </a:srgbClr>
                  </a:outerShdw>
                </a:effectLst>
                <a:latin typeface="Arial" charset="0"/>
                <a:ea typeface="Arial" charset="0"/>
                <a:cs typeface="Arial" charset="0"/>
              </a:rPr>
              <a:t>Be warned, my son, of anything in addition to them</a:t>
            </a:r>
            <a:r>
              <a:rPr lang="en-US" sz="3600" b="1" dirty="0" smtClean="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a:t>
            </a:r>
            <a:br>
              <a:rPr lang="en-US" sz="3600" b="1" dirty="0" smtClean="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br>
            <a:r>
              <a:rPr lang="en-US" sz="3600" b="1" dirty="0" smtClean="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a:t>
            </a:r>
            <a:r>
              <a:rPr lang="en-US" sz="3600" b="1" dirty="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Eccl. 12</a:t>
            </a:r>
            <a:r>
              <a:rPr lang="en-US" sz="3600" b="1" dirty="0" smtClean="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:11-12a </a:t>
            </a:r>
            <a:r>
              <a:rPr lang="en-US" sz="3200" b="1" dirty="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NIV</a:t>
            </a:r>
            <a:r>
              <a:rPr lang="en-US" sz="3600" b="1" dirty="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a:t>
            </a:r>
          </a:p>
        </p:txBody>
      </p:sp>
    </p:spTree>
    <p:extLst>
      <p:ext uri="{BB962C8B-B14F-4D97-AF65-F5344CB8AC3E}">
        <p14:creationId xmlns:p14="http://schemas.microsoft.com/office/powerpoint/2010/main" val="15206077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0"/>
            <a:ext cx="8151812" cy="679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3716338"/>
            <a:ext cx="9144000" cy="3024187"/>
          </a:xfrm>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279400">
                    <a:srgbClr val="000000"/>
                  </a:glow>
                  <a:outerShdw blurRad="38100" dist="38100" dir="2700000" algn="tl">
                    <a:srgbClr val="000000">
                      <a:alpha val="43137"/>
                    </a:srgbClr>
                  </a:outerShdw>
                </a:effectLst>
                <a:latin typeface="Arial" charset="0"/>
                <a:ea typeface="Arial" charset="0"/>
                <a:cs typeface="Arial" charset="0"/>
              </a:rPr>
              <a:t>Of </a:t>
            </a:r>
            <a:r>
              <a:rPr lang="en-US" sz="3600" b="1" dirty="0">
                <a:effectLst>
                  <a:glow rad="279400">
                    <a:srgbClr val="000000"/>
                  </a:glow>
                  <a:outerShdw blurRad="38100" dist="38100" dir="2700000" algn="tl">
                    <a:srgbClr val="000000">
                      <a:alpha val="43137"/>
                    </a:srgbClr>
                  </a:outerShdw>
                </a:effectLst>
                <a:latin typeface="Arial" charset="0"/>
                <a:ea typeface="Arial" charset="0"/>
                <a:cs typeface="Arial" charset="0"/>
              </a:rPr>
              <a:t>making many books </a:t>
            </a:r>
            <a:br>
              <a:rPr lang="en-US" sz="3600" b="1" dirty="0">
                <a:effectLst>
                  <a:glow rad="279400">
                    <a:srgbClr val="000000"/>
                  </a:glow>
                  <a:outerShdw blurRad="38100" dist="38100" dir="2700000" algn="tl">
                    <a:srgbClr val="000000">
                      <a:alpha val="43137"/>
                    </a:srgbClr>
                  </a:outerShdw>
                </a:effectLst>
                <a:latin typeface="Arial" charset="0"/>
                <a:ea typeface="Arial" charset="0"/>
                <a:cs typeface="Arial" charset="0"/>
              </a:rPr>
            </a:br>
            <a:r>
              <a:rPr lang="en-US" sz="3600" b="1" dirty="0" smtClean="0">
                <a:effectLst>
                  <a:glow rad="279400">
                    <a:srgbClr val="000000"/>
                  </a:glow>
                  <a:outerShdw blurRad="38100" dist="38100" dir="2700000" algn="tl">
                    <a:srgbClr val="000000">
                      <a:alpha val="43137"/>
                    </a:srgbClr>
                  </a:outerShdw>
                </a:effectLst>
                <a:latin typeface="Arial" charset="0"/>
                <a:ea typeface="Arial" charset="0"/>
                <a:cs typeface="Arial" charset="0"/>
              </a:rPr>
              <a:t>there </a:t>
            </a:r>
            <a:r>
              <a:rPr lang="en-US" sz="3600" b="1" dirty="0">
                <a:effectLst>
                  <a:glow rad="279400">
                    <a:srgbClr val="000000"/>
                  </a:glow>
                  <a:outerShdw blurRad="38100" dist="38100" dir="2700000" algn="tl">
                    <a:srgbClr val="000000">
                      <a:alpha val="43137"/>
                    </a:srgbClr>
                  </a:outerShdw>
                </a:effectLst>
                <a:latin typeface="Arial" charset="0"/>
                <a:ea typeface="Arial" charset="0"/>
                <a:cs typeface="Arial" charset="0"/>
              </a:rPr>
              <a:t>is no </a:t>
            </a:r>
            <a:r>
              <a:rPr lang="en-US" sz="3600" b="1" dirty="0" smtClean="0">
                <a:effectLst>
                  <a:glow rad="279400">
                    <a:srgbClr val="000000"/>
                  </a:glow>
                  <a:outerShdw blurRad="38100" dist="38100" dir="2700000" algn="tl">
                    <a:srgbClr val="000000">
                      <a:alpha val="43137"/>
                    </a:srgbClr>
                  </a:outerShdw>
                </a:effectLst>
                <a:latin typeface="Arial" charset="0"/>
                <a:ea typeface="Arial" charset="0"/>
                <a:cs typeface="Arial" charset="0"/>
              </a:rPr>
              <a:t>end…"</a:t>
            </a:r>
            <a:r>
              <a:rPr lang="en-US" sz="3600" b="1" dirty="0">
                <a:effectLst>
                  <a:glow rad="279400">
                    <a:srgbClr val="000000"/>
                  </a:glow>
                  <a:outerShdw blurRad="38100" dist="38100" dir="2700000" algn="tl">
                    <a:srgbClr val="000000">
                      <a:alpha val="43137"/>
                    </a:srgbClr>
                  </a:outerShdw>
                </a:effectLst>
                <a:latin typeface="Arial" charset="0"/>
                <a:ea typeface="Arial" charset="0"/>
                <a:cs typeface="Arial" charset="0"/>
              </a:rPr>
              <a:t/>
            </a:r>
            <a:br>
              <a:rPr lang="en-US" sz="3600" b="1" dirty="0">
                <a:effectLst>
                  <a:glow rad="279400">
                    <a:srgbClr val="000000"/>
                  </a:glow>
                  <a:outerShdw blurRad="38100" dist="38100" dir="2700000" algn="tl">
                    <a:srgbClr val="000000">
                      <a:alpha val="43137"/>
                    </a:srgbClr>
                  </a:outerShdw>
                </a:effectLst>
                <a:latin typeface="Arial" charset="0"/>
                <a:ea typeface="Arial" charset="0"/>
                <a:cs typeface="Arial" charset="0"/>
              </a:rPr>
            </a:br>
            <a:r>
              <a:rPr lang="en-US" sz="3600" b="1" dirty="0">
                <a:effectLst>
                  <a:glow rad="279400">
                    <a:srgbClr val="000000"/>
                  </a:glow>
                  <a:outerShdw blurRad="38100" dist="38100" dir="2700000" algn="tl">
                    <a:srgbClr val="000000">
                      <a:alpha val="43137"/>
                    </a:srgbClr>
                  </a:outerShdw>
                </a:effectLst>
                <a:latin typeface="Arial" charset="0"/>
                <a:ea typeface="Arial" charset="0"/>
                <a:cs typeface="Arial" charset="0"/>
              </a:rPr>
              <a:t>(Eccl. 12</a:t>
            </a:r>
            <a:r>
              <a:rPr lang="en-US" sz="3600" b="1" dirty="0" smtClean="0">
                <a:effectLst>
                  <a:glow rad="279400">
                    <a:srgbClr val="000000"/>
                  </a:glow>
                  <a:outerShdw blurRad="38100" dist="38100" dir="2700000" algn="tl">
                    <a:srgbClr val="000000">
                      <a:alpha val="43137"/>
                    </a:srgbClr>
                  </a:outerShdw>
                </a:effectLst>
                <a:latin typeface="Arial" charset="0"/>
                <a:ea typeface="Arial" charset="0"/>
                <a:cs typeface="Arial" charset="0"/>
              </a:rPr>
              <a:t>:12b </a:t>
            </a:r>
            <a:r>
              <a:rPr lang="en-US" sz="3200" b="1" dirty="0">
                <a:effectLst>
                  <a:glow rad="279400">
                    <a:srgbClr val="000000"/>
                  </a:glow>
                  <a:outerShdw blurRad="38100" dist="38100" dir="2700000" algn="tl">
                    <a:srgbClr val="000000">
                      <a:alpha val="43137"/>
                    </a:srgbClr>
                  </a:outerShdw>
                </a:effectLst>
                <a:latin typeface="Arial" charset="0"/>
                <a:ea typeface="Arial" charset="0"/>
                <a:cs typeface="Arial" charset="0"/>
              </a:rPr>
              <a:t>NIV</a:t>
            </a:r>
            <a:r>
              <a:rPr lang="en-US" sz="3600" b="1" dirty="0">
                <a:effectLst>
                  <a:glow rad="279400">
                    <a:srgbClr val="000000"/>
                  </a:glow>
                  <a:outerShdw blurRad="38100" dist="38100" dir="2700000" algn="tl">
                    <a:srgbClr val="000000">
                      <a:alpha val="43137"/>
                    </a:srgbClr>
                  </a:outerShdw>
                </a:effectLst>
                <a:latin typeface="Arial" charset="0"/>
                <a:ea typeface="Arial" charset="0"/>
                <a:cs typeface="Arial"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5955881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20040"/>
            <a:ext cx="9144000" cy="71780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6632"/>
            <a:ext cx="9144000" cy="223224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much study wears you </a:t>
            </a:r>
            <a:r>
              <a:rPr lang="en-US" sz="3600" b="1" dirty="0" smtClean="0">
                <a:effectLst>
                  <a:glow rad="127000">
                    <a:schemeClr val="tx1"/>
                  </a:glow>
                </a:effectLst>
                <a:latin typeface="Arial" charset="0"/>
                <a:ea typeface="ＭＳ Ｐゴシック" charset="0"/>
                <a:cs typeface="ＭＳ Ｐゴシック" charset="0"/>
              </a:rPr>
              <a:t>out"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(12:12c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242094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25962" y="10179"/>
            <a:ext cx="5864112" cy="6176864"/>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810049"/>
            <a:ext cx="9143999" cy="1080120"/>
          </a:xfrm>
          <a:effectLst/>
          <a:extLst/>
        </p:spPr>
        <p:txBody>
          <a:bodyPr/>
          <a:lstStyle/>
          <a:p>
            <a:pPr>
              <a:defRPr/>
            </a:pPr>
            <a:r>
              <a:rPr lang="en-US" b="1" dirty="0" smtClean="0">
                <a:solidFill>
                  <a:schemeClr val="tx2"/>
                </a:solidFill>
                <a:effectLst/>
                <a:latin typeface="Arial" charset="0"/>
                <a:ea typeface="ＭＳ Ｐゴシック" charset="0"/>
                <a:cs typeface="ＭＳ Ｐゴシック" charset="0"/>
              </a:rPr>
              <a:t>Get a Biblical Foundation</a:t>
            </a:r>
            <a:endParaRPr lang="en-US" b="1" dirty="0">
              <a:solidFill>
                <a:schemeClr val="tx2"/>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298860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30513"/>
            <a:ext cx="9144000" cy="402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88640"/>
            <a:ext cx="9144000" cy="2520280"/>
          </a:xfrm>
          <a:effectLst>
            <a:outerShdw blurRad="63500" dist="35921" dir="2700000" algn="ctr" rotWithShape="0">
              <a:schemeClr val="tx2">
                <a:alpha val="74998"/>
              </a:schemeClr>
            </a:outerShdw>
          </a:effectLst>
          <a:extLst/>
        </p:spPr>
        <p:txBody>
          <a:bodyPr/>
          <a:lstStyle/>
          <a:p>
            <a:pPr marL="987425" indent="-987425" algn="l">
              <a:defRPr/>
            </a:pPr>
            <a:r>
              <a:rPr lang="en-US" sz="4800" b="1" dirty="0"/>
              <a:t>I.    The Theme: </a:t>
            </a:r>
            <a:r>
              <a:rPr lang="en-US" sz="4800" b="1" dirty="0" smtClean="0"/>
              <a:t>Life </a:t>
            </a:r>
            <a:r>
              <a:rPr lang="en-US" sz="4800" b="1" dirty="0"/>
              <a:t>is </a:t>
            </a:r>
            <a:r>
              <a:rPr lang="en-US" sz="4800" b="1" dirty="0">
                <a:solidFill>
                  <a:srgbClr val="FFFF00"/>
                </a:solidFill>
              </a:rPr>
              <a:t>fleeting</a:t>
            </a:r>
            <a:r>
              <a:rPr lang="en-US" sz="4800" b="1" dirty="0"/>
              <a:t> (12:8</a:t>
            </a:r>
            <a:r>
              <a:rPr lang="en-US" sz="4800" b="1" dirty="0" smtClean="0"/>
              <a:t>).</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801" y="6165304"/>
            <a:ext cx="9141199" cy="692696"/>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Key Word of Ecclesiastes</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801" y="2708920"/>
            <a:ext cx="9141199" cy="176566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"Everything </a:t>
            </a:r>
            <a:r>
              <a:rPr lang="en-US" sz="4000" b="1" dirty="0">
                <a:solidFill>
                  <a:srgbClr val="FFFFFF"/>
                </a:solidFill>
                <a:effectLst>
                  <a:glow rad="127000">
                    <a:srgbClr val="000000"/>
                  </a:glow>
                </a:effectLst>
                <a:latin typeface="Arial" charset="0"/>
                <a:ea typeface="ＭＳ Ｐゴシック" charset="0"/>
                <a:cs typeface="ＭＳ Ｐゴシック" charset="0"/>
              </a:rPr>
              <a:t>is meaningless</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br>
              <a:rPr lang="en-US" sz="4000" b="1" dirty="0" smtClean="0">
                <a:solidFill>
                  <a:srgbClr val="FFFFFF"/>
                </a:solidFill>
                <a:effectLst>
                  <a:glow rad="127000">
                    <a:srgbClr val="000000"/>
                  </a:glow>
                </a:effectLst>
                <a:latin typeface="Arial" charset="0"/>
                <a:ea typeface="ＭＳ Ｐゴシック" charset="0"/>
                <a:cs typeface="ＭＳ Ｐゴシック" charset="0"/>
              </a:rPr>
            </a:br>
            <a:r>
              <a:rPr lang="en-US" sz="4000" b="1" dirty="0" smtClean="0">
                <a:solidFill>
                  <a:srgbClr val="FFFFFF"/>
                </a:solidFill>
                <a:effectLst>
                  <a:glow rad="127000">
                    <a:srgbClr val="000000"/>
                  </a:glow>
                </a:effectLst>
                <a:latin typeface="Arial" charset="0"/>
                <a:ea typeface="ＭＳ Ｐゴシック" charset="0"/>
                <a:cs typeface="ＭＳ Ｐゴシック" charset="0"/>
              </a:rPr>
              <a:t>says </a:t>
            </a:r>
            <a:r>
              <a:rPr lang="en-US" sz="4000" b="1" dirty="0">
                <a:solidFill>
                  <a:srgbClr val="FFFFFF"/>
                </a:solidFill>
                <a:effectLst>
                  <a:glow rad="127000">
                    <a:srgbClr val="000000"/>
                  </a:glow>
                </a:effectLst>
                <a:latin typeface="Arial" charset="0"/>
                <a:ea typeface="ＭＳ Ｐゴシック" charset="0"/>
                <a:cs typeface="ＭＳ Ｐゴシック" charset="0"/>
              </a:rPr>
              <a:t>the Teacher, </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r>
            <a:br>
              <a:rPr lang="en-US" sz="4000" b="1" dirty="0" smtClean="0">
                <a:solidFill>
                  <a:srgbClr val="FFFFFF"/>
                </a:solidFill>
                <a:effectLst>
                  <a:glow rad="127000">
                    <a:srgbClr val="000000"/>
                  </a:glow>
                </a:effectLst>
                <a:latin typeface="Arial" charset="0"/>
                <a:ea typeface="ＭＳ Ｐゴシック" charset="0"/>
                <a:cs typeface="ＭＳ Ｐゴシック" charset="0"/>
              </a:rPr>
            </a:br>
            <a:r>
              <a:rPr lang="en-US" sz="4000" b="1" dirty="0" smtClean="0">
                <a:solidFill>
                  <a:srgbClr val="FFFFFF"/>
                </a:solidFill>
                <a:effectLst>
                  <a:glow rad="127000">
                    <a:srgbClr val="000000"/>
                  </a:glow>
                </a:effectLst>
                <a:latin typeface="Arial" charset="0"/>
                <a:ea typeface="ＭＳ Ｐゴシック" charset="0"/>
                <a:cs typeface="ＭＳ Ｐゴシック" charset="0"/>
              </a:rPr>
              <a:t>"completely </a:t>
            </a:r>
            <a:r>
              <a:rPr lang="en-US" sz="4000" b="1" dirty="0">
                <a:solidFill>
                  <a:srgbClr val="FFFFFF"/>
                </a:solidFill>
                <a:effectLst>
                  <a:glow rad="127000">
                    <a:srgbClr val="000000"/>
                  </a:glow>
                </a:effectLst>
                <a:latin typeface="Arial" charset="0"/>
                <a:ea typeface="ＭＳ Ｐゴシック" charset="0"/>
                <a:cs typeface="ＭＳ Ｐゴシック" charset="0"/>
              </a:rPr>
              <a:t>meaningless</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8656195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188640"/>
            <a:ext cx="9144000" cy="2520280"/>
          </a:xfrm>
          <a:effectLst>
            <a:outerShdw blurRad="63500" dist="35921" dir="2700000" algn="ctr" rotWithShape="0">
              <a:schemeClr val="tx2">
                <a:alpha val="74998"/>
              </a:schemeClr>
            </a:outerShdw>
          </a:effectLst>
          <a:extLst/>
        </p:spPr>
        <p:txBody>
          <a:bodyPr/>
          <a:lstStyle/>
          <a:p>
            <a:pPr marL="806450" indent="-806450" algn="l">
              <a:defRPr/>
            </a:pPr>
            <a:r>
              <a:rPr lang="en-US" sz="4800" b="1" dirty="0" smtClean="0">
                <a:effectLst>
                  <a:glow rad="190500">
                    <a:schemeClr val="tx1"/>
                  </a:glow>
                </a:effectLst>
              </a:rPr>
              <a:t>II. </a:t>
            </a:r>
            <a:r>
              <a:rPr lang="en-US" sz="4800" b="1" dirty="0">
                <a:effectLst>
                  <a:glow rad="190500">
                    <a:schemeClr val="tx1"/>
                  </a:glow>
                </a:effectLst>
              </a:rPr>
              <a:t>The Authority: </a:t>
            </a:r>
            <a:r>
              <a:rPr lang="en-US" sz="4800" b="1" dirty="0" smtClean="0">
                <a:effectLst>
                  <a:glow rad="190500">
                    <a:schemeClr val="tx1"/>
                  </a:glow>
                </a:effectLst>
              </a:rPr>
              <a:t>Live by </a:t>
            </a:r>
            <a:r>
              <a:rPr lang="en-US" sz="4800" b="1" dirty="0" smtClean="0">
                <a:solidFill>
                  <a:srgbClr val="FFFF00"/>
                </a:solidFill>
                <a:effectLst>
                  <a:glow rad="190500">
                    <a:schemeClr val="tx1"/>
                  </a:glow>
                </a:effectLst>
              </a:rPr>
              <a:t>God</a:t>
            </a:r>
            <a:r>
              <a:rPr lang="fr-FR" sz="4800" b="1" dirty="0" smtClean="0">
                <a:solidFill>
                  <a:srgbClr val="FFFF00"/>
                </a:solidFill>
                <a:effectLst>
                  <a:glow rad="190500">
                    <a:schemeClr val="tx1"/>
                  </a:glow>
                </a:effectLst>
              </a:rPr>
              <a:t>'</a:t>
            </a:r>
            <a:r>
              <a:rPr lang="en-US" sz="4800" b="1" dirty="0" smtClean="0">
                <a:solidFill>
                  <a:srgbClr val="FFFF00"/>
                </a:solidFill>
                <a:effectLst>
                  <a:glow rad="190500">
                    <a:schemeClr val="tx1"/>
                  </a:glow>
                </a:effectLst>
              </a:rPr>
              <a:t>s </a:t>
            </a:r>
            <a:r>
              <a:rPr lang="en-US" sz="4800" b="1" dirty="0">
                <a:solidFill>
                  <a:srgbClr val="FFFF00"/>
                </a:solidFill>
                <a:effectLst>
                  <a:glow rad="190500">
                    <a:schemeClr val="tx1"/>
                  </a:glow>
                </a:effectLst>
              </a:rPr>
              <a:t>words</a:t>
            </a:r>
            <a:r>
              <a:rPr lang="en-US" sz="4800" b="1" dirty="0">
                <a:effectLst>
                  <a:glow rad="190500">
                    <a:schemeClr val="tx1"/>
                  </a:glow>
                </a:effectLst>
              </a:rPr>
              <a:t> </a:t>
            </a:r>
            <a:r>
              <a:rPr lang="en-US" sz="4800" b="1" dirty="0" smtClean="0">
                <a:effectLst>
                  <a:glow rad="190500">
                    <a:schemeClr val="tx1"/>
                  </a:glow>
                </a:effectLst>
              </a:rPr>
              <a:t>(</a:t>
            </a:r>
            <a:r>
              <a:rPr lang="en-US" sz="4800" b="1" dirty="0">
                <a:effectLst>
                  <a:glow rad="190500">
                    <a:schemeClr val="tx1"/>
                  </a:glow>
                </a:effectLst>
              </a:rPr>
              <a:t>12:9-12</a:t>
            </a:r>
            <a:r>
              <a:rPr lang="en-US" sz="4800" b="1" dirty="0" smtClean="0">
                <a:effectLst>
                  <a:glow rad="190500">
                    <a:schemeClr val="tx1"/>
                  </a:glow>
                </a:effectLst>
              </a:rPr>
              <a:t>).</a:t>
            </a:r>
            <a:endParaRPr lang="en-US" sz="4800" b="1" dirty="0">
              <a:effectLst>
                <a:glow rad="1905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0666708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49016" y="3211916"/>
            <a:ext cx="5494984" cy="3646084"/>
          </a:xfrm>
          <a:prstGeom prst="rect">
            <a:avLst/>
          </a:prstGeom>
        </p:spPr>
      </p:pic>
      <p:sp>
        <p:nvSpPr>
          <p:cNvPr id="900098" name="Rectangle 2"/>
          <p:cNvSpPr>
            <a:spLocks noGrp="1" noChangeArrowheads="1"/>
          </p:cNvSpPr>
          <p:nvPr>
            <p:ph type="ctrTitle"/>
          </p:nvPr>
        </p:nvSpPr>
        <p:spPr>
          <a:xfrm>
            <a:off x="-18526" y="-166165"/>
            <a:ext cx="9144000" cy="3508798"/>
          </a:xfrm>
          <a:effectLst>
            <a:outerShdw blurRad="63500" dist="35921" dir="2700000" algn="ctr" rotWithShape="0">
              <a:schemeClr val="tx2">
                <a:alpha val="74998"/>
              </a:schemeClr>
            </a:outerShdw>
          </a:effectLst>
          <a:extLst/>
        </p:spPr>
        <p:txBody>
          <a:bodyPr/>
          <a:lstStyle/>
          <a:p>
            <a:pPr marL="806450" indent="-806450" algn="l">
              <a:defRPr/>
            </a:pPr>
            <a:r>
              <a:rPr lang="en-US" sz="4800" b="1" dirty="0" smtClean="0">
                <a:effectLst>
                  <a:glow rad="190500">
                    <a:schemeClr val="tx1"/>
                  </a:glow>
                </a:effectLst>
              </a:rPr>
              <a:t>III. The Conclusion</a:t>
            </a:r>
            <a:r>
              <a:rPr lang="en-US" sz="4800" b="1" dirty="0">
                <a:effectLst>
                  <a:glow rad="190500">
                    <a:schemeClr val="tx1"/>
                  </a:glow>
                </a:effectLst>
              </a:rPr>
              <a:t>: Respect and obey God because this applies to </a:t>
            </a:r>
            <a:r>
              <a:rPr lang="en-US" sz="4800" b="1" dirty="0" smtClean="0">
                <a:solidFill>
                  <a:srgbClr val="FFFF00"/>
                </a:solidFill>
                <a:effectLst>
                  <a:glow rad="190500">
                    <a:schemeClr val="tx1"/>
                  </a:glow>
                </a:effectLst>
              </a:rPr>
              <a:t>everyone</a:t>
            </a:r>
            <a:r>
              <a:rPr lang="en-US" sz="4800" b="1" dirty="0">
                <a:effectLst>
                  <a:glow rad="190500">
                    <a:schemeClr val="tx1"/>
                  </a:glow>
                </a:effectLst>
              </a:rPr>
              <a:t/>
            </a:r>
            <a:br>
              <a:rPr lang="en-US" sz="4800" b="1" dirty="0">
                <a:effectLst>
                  <a:glow rad="190500">
                    <a:schemeClr val="tx1"/>
                  </a:glow>
                </a:effectLst>
              </a:rPr>
            </a:br>
            <a:r>
              <a:rPr lang="en-US" sz="4800" b="1" dirty="0" smtClean="0">
                <a:effectLst>
                  <a:glow rad="190500">
                    <a:schemeClr val="tx1"/>
                  </a:glow>
                </a:effectLst>
              </a:rPr>
              <a:t>(</a:t>
            </a:r>
            <a:r>
              <a:rPr lang="en-US" sz="4800" b="1" dirty="0">
                <a:effectLst>
                  <a:glow rad="190500">
                    <a:schemeClr val="tx1"/>
                  </a:glow>
                </a:effectLst>
              </a:rPr>
              <a:t>12:13-14 )</a:t>
            </a:r>
            <a:r>
              <a:rPr lang="en-US" sz="4800" b="1" dirty="0" smtClean="0">
                <a:effectLst>
                  <a:glow rad="190500">
                    <a:schemeClr val="tx1"/>
                  </a:glow>
                </a:effectLst>
              </a:rPr>
              <a:t>.</a:t>
            </a:r>
            <a:endParaRPr lang="en-US" sz="4800" b="1" dirty="0">
              <a:effectLst>
                <a:glow rad="1905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0666708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360370"/>
            <a:ext cx="9144000" cy="47777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588"/>
            <a:ext cx="9144000" cy="223224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"That</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a:t>
            </a:r>
            <a:r>
              <a:rPr lang="en-US" sz="3600" b="1" dirty="0">
                <a:effectLst>
                  <a:glow rad="127000">
                    <a:schemeClr val="tx1"/>
                  </a:glow>
                </a:effectLst>
                <a:latin typeface="Arial" charset="0"/>
                <a:ea typeface="ＭＳ Ｐゴシック" charset="0"/>
                <a:cs typeface="ＭＳ Ｐゴシック" charset="0"/>
              </a:rPr>
              <a:t>the whole story. </a:t>
            </a:r>
            <a:r>
              <a:rPr lang="en-US" sz="3600" b="1" dirty="0" smtClean="0">
                <a:effectLst>
                  <a:glow rad="127000">
                    <a:schemeClr val="tx1"/>
                  </a:glow>
                </a:effectLst>
                <a:latin typeface="Arial" charset="0"/>
                <a:ea typeface="ＭＳ Ｐゴシック" charset="0"/>
                <a:cs typeface="ＭＳ Ｐゴシック" charset="0"/>
              </a:rPr>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Here </a:t>
            </a:r>
            <a:r>
              <a:rPr lang="en-US" sz="3600" b="1" dirty="0">
                <a:effectLst>
                  <a:glow rad="127000">
                    <a:schemeClr val="tx1"/>
                  </a:glow>
                </a:effectLst>
                <a:latin typeface="Arial" charset="0"/>
                <a:ea typeface="ＭＳ Ｐゴシック" charset="0"/>
                <a:cs typeface="ＭＳ Ｐゴシック" charset="0"/>
              </a:rPr>
              <a:t>now is my final conclusion: </a:t>
            </a:r>
            <a:r>
              <a:rPr lang="en-US" sz="3600" b="1" dirty="0" smtClean="0">
                <a:effectLst>
                  <a:glow rad="127000">
                    <a:schemeClr val="tx1"/>
                  </a:glow>
                </a:effectLst>
                <a:latin typeface="Arial" charset="0"/>
                <a:ea typeface="ＭＳ Ｐゴシック" charset="0"/>
                <a:cs typeface="ＭＳ Ｐゴシック" charset="0"/>
              </a:rPr>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solidFill>
                  <a:srgbClr val="FFFF00"/>
                </a:solidFill>
                <a:effectLst>
                  <a:glow rad="127000">
                    <a:schemeClr val="tx1"/>
                  </a:glow>
                </a:effectLst>
                <a:latin typeface="Arial" charset="0"/>
                <a:ea typeface="ＭＳ Ｐゴシック" charset="0"/>
                <a:cs typeface="ＭＳ Ｐゴシック" charset="0"/>
              </a:rPr>
              <a:t>Fear </a:t>
            </a:r>
            <a:r>
              <a:rPr lang="en-US" sz="3600" b="1" dirty="0">
                <a:solidFill>
                  <a:srgbClr val="FFFF00"/>
                </a:solidFill>
                <a:effectLst>
                  <a:glow rad="127000">
                    <a:schemeClr val="tx1"/>
                  </a:glow>
                </a:effectLst>
                <a:latin typeface="Arial" charset="0"/>
                <a:ea typeface="ＭＳ Ｐゴシック" charset="0"/>
                <a:cs typeface="ＭＳ Ｐゴシック" charset="0"/>
              </a:rPr>
              <a:t>God and obey his </a:t>
            </a:r>
            <a:r>
              <a:rPr lang="en-US" sz="3600" b="1" dirty="0" smtClean="0">
                <a:solidFill>
                  <a:srgbClr val="FFFF00"/>
                </a:solidFill>
                <a:effectLst>
                  <a:glow rad="127000">
                    <a:schemeClr val="tx1"/>
                  </a:glow>
                </a:effectLst>
                <a:latin typeface="Arial" charset="0"/>
                <a:ea typeface="ＭＳ Ｐゴシック" charset="0"/>
                <a:cs typeface="ＭＳ Ｐゴシック" charset="0"/>
              </a:rPr>
              <a:t>commands</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
            </a:r>
            <a:br>
              <a:rPr lang="en-US" sz="3600" b="1" dirty="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(12:13a-b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974899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79400"/>
            <a:ext cx="9144000" cy="627757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"Fear God"?  No.</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9515093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"Fear God"! Yes!</a:t>
            </a:r>
            <a:endParaRPr lang="en-US" sz="5400"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0" y="0"/>
            <a:ext cx="9144000" cy="3992880"/>
          </a:xfrm>
          <a:prstGeom prst="rect">
            <a:avLst/>
          </a:prstGeom>
        </p:spPr>
      </p:pic>
    </p:spTree>
    <p:extLst>
      <p:ext uri="{BB962C8B-B14F-4D97-AF65-F5344CB8AC3E}">
        <p14:creationId xmlns:p14="http://schemas.microsoft.com/office/powerpoint/2010/main" val="212647128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37349"/>
            <a:ext cx="9144000" cy="703176"/>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John Wesley</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s Last Words</a:t>
            </a:r>
            <a:endParaRPr lang="en-US"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4156549" y="-1"/>
            <a:ext cx="4997757" cy="60373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127000">
                    <a:schemeClr val="tx1"/>
                  </a:glow>
                </a:effectLst>
                <a:latin typeface="Arial" charset="0"/>
                <a:ea typeface="ＭＳ Ｐゴシック" charset="0"/>
                <a:cs typeface="ＭＳ Ｐゴシック" charset="0"/>
              </a:rPr>
              <a:t>"The </a:t>
            </a:r>
            <a:r>
              <a:rPr lang="en-US" sz="4000" b="1" dirty="0">
                <a:effectLst>
                  <a:glow rad="127000">
                    <a:schemeClr val="tx1"/>
                  </a:glow>
                </a:effectLst>
                <a:latin typeface="Arial" charset="0"/>
                <a:ea typeface="ＭＳ Ｐゴシック" charset="0"/>
                <a:cs typeface="ＭＳ Ｐゴシック" charset="0"/>
              </a:rPr>
              <a:t>best of all is, God is with us. Farewell! Farewell</a:t>
            </a:r>
            <a:r>
              <a:rPr lang="en-US" sz="4000" b="1" dirty="0" smtClean="0">
                <a:effectLst>
                  <a:glow rad="127000">
                    <a:schemeClr val="tx1"/>
                  </a:glow>
                </a:effectLst>
                <a:latin typeface="Arial" charset="0"/>
                <a:ea typeface="ＭＳ Ｐゴシック" charset="0"/>
                <a:cs typeface="ＭＳ Ｐゴシック" charset="0"/>
              </a:rPr>
              <a:t>!" </a:t>
            </a:r>
            <a:endParaRPr lang="en-US" sz="4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2700" y="0"/>
            <a:ext cx="4193334" cy="5965412"/>
          </a:xfrm>
          <a:prstGeom prst="rect">
            <a:avLst/>
          </a:prstGeom>
        </p:spPr>
      </p:pic>
    </p:spTree>
    <p:extLst>
      <p:ext uri="{BB962C8B-B14F-4D97-AF65-F5344CB8AC3E}">
        <p14:creationId xmlns:p14="http://schemas.microsoft.com/office/powerpoint/2010/main" val="169404261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286" y="0"/>
            <a:ext cx="9251814" cy="5773132"/>
          </a:xfrm>
          <a:prstGeom prst="rect">
            <a:avLst/>
          </a:prstGeom>
        </p:spPr>
      </p:pic>
      <p:sp>
        <p:nvSpPr>
          <p:cNvPr id="900098" name="Rectangle 2"/>
          <p:cNvSpPr>
            <a:spLocks noGrp="1" noChangeArrowheads="1"/>
          </p:cNvSpPr>
          <p:nvPr>
            <p:ph type="ctrTitle"/>
          </p:nvPr>
        </p:nvSpPr>
        <p:spPr>
          <a:xfrm>
            <a:off x="0" y="5273524"/>
            <a:ext cx="9144000" cy="1584476"/>
          </a:xfrm>
          <a:solidFill>
            <a:schemeClr val="tx1"/>
          </a:solidFill>
          <a:effectLst>
            <a:outerShdw blurRad="63500" dist="35921" dir="2700000" algn="ctr" rotWithShape="0">
              <a:schemeClr val="tx2">
                <a:alpha val="74998"/>
              </a:schemeClr>
            </a:outerShdw>
          </a:effectLst>
          <a:extLst/>
        </p:spPr>
        <p:txBody>
          <a:bodyPr anchor="ctr"/>
          <a:lstStyle/>
          <a:p>
            <a:pPr>
              <a:defRPr/>
            </a:pPr>
            <a:r>
              <a:rPr lang="en-US" sz="4000" b="1" dirty="0" smtClean="0">
                <a:effectLst>
                  <a:glow rad="127000">
                    <a:schemeClr val="tx1"/>
                  </a:glow>
                </a:effectLst>
                <a:latin typeface="Arial" charset="0"/>
                <a:ea typeface="ＭＳ Ｐゴシック" charset="0"/>
                <a:cs typeface="ＭＳ Ｐゴシック" charset="0"/>
              </a:rPr>
              <a:t>"Remember your Creator in the days of your youth" (12:1)</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9588306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7033846"/>
          </a:xfrm>
          <a:prstGeom prst="rect">
            <a:avLst/>
          </a:prstGeom>
        </p:spPr>
      </p:pic>
      <p:sp>
        <p:nvSpPr>
          <p:cNvPr id="900098" name="Rectangle 2"/>
          <p:cNvSpPr>
            <a:spLocks noGrp="1" noChangeArrowheads="1"/>
          </p:cNvSpPr>
          <p:nvPr>
            <p:ph type="ctrTitle"/>
          </p:nvPr>
        </p:nvSpPr>
        <p:spPr>
          <a:xfrm>
            <a:off x="0" y="5273524"/>
            <a:ext cx="9144000" cy="1760322"/>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Enjoy life but honor God (11:7–12:7)</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4748735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60266" y="136429"/>
            <a:ext cx="8583733" cy="1369808"/>
          </a:xfrm>
          <a:effectLst/>
          <a:extLst/>
        </p:spPr>
        <p:txBody>
          <a:bodyPr/>
          <a:lstStyle/>
          <a:p>
            <a:pPr>
              <a:defRPr/>
            </a:pPr>
            <a:r>
              <a:rPr lang="en-US" b="1" dirty="0">
                <a:solidFill>
                  <a:srgbClr val="000000"/>
                </a:solidFill>
                <a:latin typeface="Arial" charset="0"/>
                <a:ea typeface="ＭＳ Ｐゴシック" charset="0"/>
                <a:cs typeface="ＭＳ Ｐゴシック" charset="0"/>
              </a:rPr>
              <a:t>The way </a:t>
            </a:r>
            <a:r>
              <a:rPr lang="en-US" b="1" dirty="0" smtClean="0">
                <a:solidFill>
                  <a:srgbClr val="000000"/>
                </a:solidFill>
                <a:latin typeface="Arial" charset="0"/>
                <a:ea typeface="ＭＳ Ｐゴシック" charset="0"/>
                <a:cs typeface="ＭＳ Ｐゴシック" charset="0"/>
              </a:rPr>
              <a:t>to enjoy your youth</a:t>
            </a:r>
            <a:br>
              <a:rPr lang="en-US" b="1" dirty="0" smtClean="0">
                <a:solidFill>
                  <a:srgbClr val="000000"/>
                </a:solidFill>
                <a:latin typeface="Arial" charset="0"/>
                <a:ea typeface="ＭＳ Ｐゴシック" charset="0"/>
                <a:cs typeface="ＭＳ Ｐゴシック" charset="0"/>
              </a:rPr>
            </a:br>
            <a:r>
              <a:rPr lang="en-US" b="1" dirty="0" smtClean="0">
                <a:solidFill>
                  <a:srgbClr val="000000"/>
                </a:solidFill>
                <a:latin typeface="Arial" charset="0"/>
                <a:ea typeface="ＭＳ Ｐゴシック" charset="0"/>
                <a:cs typeface="ＭＳ Ｐゴシック" charset="0"/>
              </a:rPr>
              <a:t>is </a:t>
            </a:r>
            <a:r>
              <a:rPr lang="en-US" b="1" dirty="0">
                <a:solidFill>
                  <a:srgbClr val="000000"/>
                </a:solidFill>
                <a:latin typeface="Arial" charset="0"/>
                <a:ea typeface="ＭＳ Ｐゴシック" charset="0"/>
                <a:cs typeface="ＭＳ Ｐゴシック" charset="0"/>
              </a:rPr>
              <a:t>to </a:t>
            </a:r>
            <a:r>
              <a:rPr lang="en-US" sz="5400" b="1" dirty="0">
                <a:solidFill>
                  <a:srgbClr val="660066"/>
                </a:solidFill>
                <a:latin typeface="Arial" charset="0"/>
                <a:ea typeface="ＭＳ Ｐゴシック" charset="0"/>
                <a:cs typeface="ＭＳ Ｐゴシック" charset="0"/>
              </a:rPr>
              <a:t>honor God</a:t>
            </a:r>
            <a:r>
              <a:rPr lang="en-US" b="1" dirty="0">
                <a:solidFill>
                  <a:srgbClr val="000000"/>
                </a:solidFill>
                <a:latin typeface="Arial" charset="0"/>
                <a:ea typeface="ＭＳ Ｐゴシック" charset="0"/>
                <a:cs typeface="ＭＳ Ｐゴシック" charset="0"/>
              </a:rPr>
              <a:t> </a:t>
            </a:r>
            <a:endParaRPr lang="en-US" b="1" dirty="0">
              <a:solidFill>
                <a:srgbClr val="000000"/>
              </a:solidFill>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rot="16200000">
            <a:off x="-2029031" y="2806167"/>
            <a:ext cx="576942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6000" b="1" dirty="0" smtClean="0">
                <a:solidFill>
                  <a:srgbClr val="000000"/>
                </a:solidFill>
                <a:latin typeface="Arial"/>
                <a:cs typeface="Arial"/>
              </a:rPr>
              <a:t>Main </a:t>
            </a:r>
            <a:r>
              <a:rPr lang="en-US" sz="6000" b="1" dirty="0">
                <a:solidFill>
                  <a:srgbClr val="000000"/>
                </a:solidFill>
                <a:latin typeface="Arial"/>
                <a:cs typeface="Arial"/>
              </a:rPr>
              <a:t>Idea of (11:7–12:7)</a:t>
            </a:r>
          </a:p>
        </p:txBody>
      </p:sp>
      <p:pic>
        <p:nvPicPr>
          <p:cNvPr id="2" name="Picture 1"/>
          <p:cNvPicPr>
            <a:picLocks noChangeAspect="1"/>
          </p:cNvPicPr>
          <p:nvPr/>
        </p:nvPicPr>
        <p:blipFill>
          <a:blip r:embed="rId3"/>
          <a:stretch>
            <a:fillRect/>
          </a:stretch>
        </p:blipFill>
        <p:spPr>
          <a:xfrm>
            <a:off x="1893870" y="1680654"/>
            <a:ext cx="7109857" cy="5047998"/>
          </a:xfrm>
          <a:prstGeom prst="rect">
            <a:avLst/>
          </a:prstGeom>
        </p:spPr>
      </p:pic>
    </p:spTree>
    <p:extLst>
      <p:ext uri="{BB962C8B-B14F-4D97-AF65-F5344CB8AC3E}">
        <p14:creationId xmlns:p14="http://schemas.microsoft.com/office/powerpoint/2010/main" val="33412476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360370"/>
            <a:ext cx="9144000" cy="47777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588"/>
            <a:ext cx="9144000" cy="223224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"That</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a:t>
            </a:r>
            <a:r>
              <a:rPr lang="en-US" sz="3600" b="1" dirty="0">
                <a:effectLst>
                  <a:glow rad="127000">
                    <a:schemeClr val="tx1"/>
                  </a:glow>
                </a:effectLst>
                <a:latin typeface="Arial" charset="0"/>
                <a:ea typeface="ＭＳ Ｐゴシック" charset="0"/>
                <a:cs typeface="ＭＳ Ｐゴシック" charset="0"/>
              </a:rPr>
              <a:t>the whole story. </a:t>
            </a:r>
            <a:r>
              <a:rPr lang="en-US" sz="3600" b="1" dirty="0" smtClean="0">
                <a:effectLst>
                  <a:glow rad="127000">
                    <a:schemeClr val="tx1"/>
                  </a:glow>
                </a:effectLst>
                <a:latin typeface="Arial" charset="0"/>
                <a:ea typeface="ＭＳ Ｐゴシック" charset="0"/>
                <a:cs typeface="ＭＳ Ｐゴシック" charset="0"/>
              </a:rPr>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Here </a:t>
            </a:r>
            <a:r>
              <a:rPr lang="en-US" sz="3600" b="1" dirty="0">
                <a:effectLst>
                  <a:glow rad="127000">
                    <a:schemeClr val="tx1"/>
                  </a:glow>
                </a:effectLst>
                <a:latin typeface="Arial" charset="0"/>
                <a:ea typeface="ＭＳ Ｐゴシック" charset="0"/>
                <a:cs typeface="ＭＳ Ｐゴシック" charset="0"/>
              </a:rPr>
              <a:t>now is my final conclusion: </a:t>
            </a:r>
            <a:r>
              <a:rPr lang="en-US" sz="3600" b="1" dirty="0" smtClean="0">
                <a:effectLst>
                  <a:glow rad="127000">
                    <a:schemeClr val="tx1"/>
                  </a:glow>
                </a:effectLst>
                <a:latin typeface="Arial" charset="0"/>
                <a:ea typeface="ＭＳ Ｐゴシック" charset="0"/>
                <a:cs typeface="ＭＳ Ｐゴシック" charset="0"/>
              </a:rPr>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solidFill>
                  <a:srgbClr val="FFFF00"/>
                </a:solidFill>
                <a:effectLst>
                  <a:glow rad="127000">
                    <a:schemeClr val="tx1"/>
                  </a:glow>
                </a:effectLst>
                <a:latin typeface="Arial" charset="0"/>
                <a:ea typeface="ＭＳ Ｐゴシック" charset="0"/>
                <a:cs typeface="ＭＳ Ｐゴシック" charset="0"/>
              </a:rPr>
              <a:t>Fear </a:t>
            </a:r>
            <a:r>
              <a:rPr lang="en-US" sz="3600" b="1" dirty="0">
                <a:solidFill>
                  <a:srgbClr val="FFFF00"/>
                </a:solidFill>
                <a:effectLst>
                  <a:glow rad="127000">
                    <a:schemeClr val="tx1"/>
                  </a:glow>
                </a:effectLst>
                <a:latin typeface="Arial" charset="0"/>
                <a:ea typeface="ＭＳ Ｐゴシック" charset="0"/>
                <a:cs typeface="ＭＳ Ｐゴシック" charset="0"/>
              </a:rPr>
              <a:t>God and obey his </a:t>
            </a:r>
            <a:r>
              <a:rPr lang="en-US" sz="3600" b="1" dirty="0" smtClean="0">
                <a:solidFill>
                  <a:srgbClr val="FFFF00"/>
                </a:solidFill>
                <a:effectLst>
                  <a:glow rad="127000">
                    <a:schemeClr val="tx1"/>
                  </a:glow>
                </a:effectLst>
                <a:latin typeface="Arial" charset="0"/>
                <a:ea typeface="ＭＳ Ｐゴシック" charset="0"/>
                <a:cs typeface="ＭＳ Ｐゴシック" charset="0"/>
              </a:rPr>
              <a:t>commands</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
            </a:r>
            <a:br>
              <a:rPr lang="en-US" sz="3600" b="1" dirty="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(12:13a-b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82831" y="4132505"/>
            <a:ext cx="9144000" cy="22322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smtClean="0">
                <a:effectLst>
                  <a:glow rad="127000">
                    <a:schemeClr val="tx1"/>
                  </a:glow>
                </a:effectLst>
                <a:latin typeface="Arial" charset="0"/>
                <a:ea typeface="ＭＳ Ｐゴシック" charset="0"/>
                <a:cs typeface="ＭＳ Ｐゴシック" charset="0"/>
              </a:rPr>
              <a:t>But why?</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2620398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360370"/>
            <a:ext cx="9144000" cy="47777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588"/>
            <a:ext cx="9144000" cy="223224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"That</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a:t>
            </a:r>
            <a:r>
              <a:rPr lang="en-US" sz="3600" b="1" dirty="0">
                <a:effectLst>
                  <a:glow rad="127000">
                    <a:schemeClr val="tx1"/>
                  </a:glow>
                </a:effectLst>
                <a:latin typeface="Arial" charset="0"/>
                <a:ea typeface="ＭＳ Ｐゴシック" charset="0"/>
                <a:cs typeface="ＭＳ Ｐゴシック" charset="0"/>
              </a:rPr>
              <a:t>the whole story. Here now is my final conclusion: Fear God and obey his commands, </a:t>
            </a:r>
            <a:r>
              <a:rPr lang="en-US" sz="3600" b="1" dirty="0">
                <a:solidFill>
                  <a:srgbClr val="FFFF00"/>
                </a:solidFill>
                <a:effectLst>
                  <a:glow rad="127000">
                    <a:schemeClr val="tx1"/>
                  </a:glow>
                </a:effectLst>
                <a:latin typeface="Arial" charset="0"/>
                <a:ea typeface="ＭＳ Ｐゴシック" charset="0"/>
                <a:cs typeface="ＭＳ Ｐゴシック" charset="0"/>
              </a:rPr>
              <a:t>for this is </a:t>
            </a:r>
            <a:r>
              <a:rPr lang="en-US" sz="3600" b="1" dirty="0" smtClean="0">
                <a:solidFill>
                  <a:srgbClr val="FFFF00"/>
                </a:solidFill>
                <a:effectLst>
                  <a:glow rad="127000">
                    <a:schemeClr val="tx1"/>
                  </a:glow>
                </a:effectLst>
                <a:latin typeface="Arial" charset="0"/>
                <a:ea typeface="ＭＳ Ｐゴシック" charset="0"/>
                <a:cs typeface="ＭＳ Ｐゴシック" charset="0"/>
              </a:rPr>
              <a:t>everyone</a:t>
            </a:r>
            <a:r>
              <a:rPr lang="fr-FR" sz="3600" b="1" dirty="0" smtClean="0">
                <a:solidFill>
                  <a:srgbClr val="FFFF00"/>
                </a:solidFill>
                <a:effectLst>
                  <a:glow rad="127000">
                    <a:schemeClr val="tx1"/>
                  </a:glow>
                </a:effectLst>
                <a:latin typeface="Arial" charset="0"/>
                <a:ea typeface="ＭＳ Ｐゴシック" charset="0"/>
                <a:cs typeface="ＭＳ Ｐゴシック" charset="0"/>
              </a:rPr>
              <a:t>'</a:t>
            </a:r>
            <a:r>
              <a:rPr lang="en-US" sz="3600" b="1" dirty="0" smtClean="0">
                <a:solidFill>
                  <a:srgbClr val="FFFF00"/>
                </a:solidFill>
                <a:effectLst>
                  <a:glow rad="127000">
                    <a:schemeClr val="tx1"/>
                  </a:glow>
                </a:effectLst>
                <a:latin typeface="Arial" charset="0"/>
                <a:ea typeface="ＭＳ Ｐゴシック" charset="0"/>
                <a:cs typeface="ＭＳ Ｐゴシック" charset="0"/>
              </a:rPr>
              <a:t>s duty</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(12:13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098046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19803" y="6541989"/>
            <a:ext cx="9144000" cy="1157073"/>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Worship</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5354428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11525" y="323948"/>
            <a:ext cx="5281018" cy="5370831"/>
          </a:xfrm>
          <a:prstGeom prst="rect">
            <a:avLst/>
          </a:prstGeom>
        </p:spPr>
      </p:pic>
      <p:sp>
        <p:nvSpPr>
          <p:cNvPr id="900098" name="Rectangle 2"/>
          <p:cNvSpPr>
            <a:spLocks noGrp="1" noChangeArrowheads="1"/>
          </p:cNvSpPr>
          <p:nvPr>
            <p:ph type="ctrTitle"/>
          </p:nvPr>
        </p:nvSpPr>
        <p:spPr>
          <a:xfrm>
            <a:off x="0" y="5415439"/>
            <a:ext cx="9144000" cy="1325086"/>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Awe!</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7582307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1476" y="60610"/>
            <a:ext cx="9036496" cy="223224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"God </a:t>
            </a:r>
            <a:r>
              <a:rPr lang="en-US" sz="3600" b="1" dirty="0">
                <a:effectLst>
                  <a:glow rad="127000">
                    <a:schemeClr val="tx1"/>
                  </a:glow>
                </a:effectLst>
                <a:latin typeface="Arial" charset="0"/>
                <a:ea typeface="ＭＳ Ｐゴシック" charset="0"/>
                <a:cs typeface="ＭＳ Ｐゴシック" charset="0"/>
              </a:rPr>
              <a:t>will judge us for everything we do, including every secret thing, whether good or </a:t>
            </a:r>
            <a:r>
              <a:rPr lang="en-US" sz="3600" b="1" dirty="0" smtClean="0">
                <a:effectLst>
                  <a:glow rad="127000">
                    <a:schemeClr val="tx1"/>
                  </a:glow>
                </a:effectLst>
                <a:latin typeface="Arial" charset="0"/>
                <a:ea typeface="ＭＳ Ｐゴシック" charset="0"/>
                <a:cs typeface="ＭＳ Ｐゴシック" charset="0"/>
              </a:rPr>
              <a:t>bad" (12:14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1644" t="3203"/>
          <a:stretch/>
        </p:blipFill>
        <p:spPr>
          <a:xfrm>
            <a:off x="634967" y="2278219"/>
            <a:ext cx="7862396" cy="4072502"/>
          </a:xfrm>
          <a:prstGeom prst="rect">
            <a:avLst/>
          </a:prstGeom>
        </p:spPr>
      </p:pic>
    </p:spTree>
    <p:extLst>
      <p:ext uri="{BB962C8B-B14F-4D97-AF65-F5344CB8AC3E}">
        <p14:creationId xmlns:p14="http://schemas.microsoft.com/office/powerpoint/2010/main" val="35467549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Maleficent</a:t>
            </a:r>
          </a:p>
        </p:txBody>
      </p:sp>
      <p:pic>
        <p:nvPicPr>
          <p:cNvPr id="3" name="Picture 2" descr="Screen Shot 2014-11-05 at 9.54.31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410" y="0"/>
            <a:ext cx="8641976" cy="6858000"/>
          </a:xfrm>
          <a:prstGeom prst="rect">
            <a:avLst/>
          </a:prstGeom>
        </p:spPr>
      </p:pic>
    </p:spTree>
    <p:extLst>
      <p:ext uri="{BB962C8B-B14F-4D97-AF65-F5344CB8AC3E}">
        <p14:creationId xmlns:p14="http://schemas.microsoft.com/office/powerpoint/2010/main" val="189397209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Maleficent</a:t>
            </a:r>
          </a:p>
        </p:txBody>
      </p:sp>
      <p:pic>
        <p:nvPicPr>
          <p:cNvPr id="2" name="Picture 1" descr="Screen Shot 2014-11-05 at 9.55.21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100210"/>
            <a:ext cx="9144000" cy="1968894"/>
          </a:xfrm>
          <a:prstGeom prst="rect">
            <a:avLst/>
          </a:prstGeom>
        </p:spPr>
      </p:pic>
    </p:spTree>
    <p:extLst>
      <p:ext uri="{BB962C8B-B14F-4D97-AF65-F5344CB8AC3E}">
        <p14:creationId xmlns:p14="http://schemas.microsoft.com/office/powerpoint/2010/main" val="53343543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171154"/>
            <a:ext cx="3579252" cy="2569372"/>
          </a:xfrm>
          <a:effectLst>
            <a:outerShdw blurRad="63500" dist="35921" dir="2700000" algn="ctr" rotWithShape="0">
              <a:schemeClr val="tx2">
                <a:alpha val="74998"/>
              </a:schemeClr>
            </a:outerShdw>
          </a:effectLst>
          <a:ex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Adoniram </a:t>
            </a:r>
            <a:r>
              <a:rPr lang="en-US" sz="4000" b="1" dirty="0" smtClean="0">
                <a:effectLst>
                  <a:glow rad="127000">
                    <a:schemeClr val="tx1"/>
                  </a:glow>
                </a:effectLst>
                <a:latin typeface="Arial" charset="0"/>
                <a:ea typeface="ＭＳ Ｐゴシック" charset="0"/>
                <a:cs typeface="ＭＳ Ｐゴシック" charset="0"/>
              </a:rPr>
              <a:t>Judson</a:t>
            </a:r>
            <a:r>
              <a:rPr lang="fr-FR"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s Last Words</a:t>
            </a:r>
            <a:endParaRPr lang="en-US" sz="40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3777182" y="1"/>
            <a:ext cx="5366817"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127000">
                    <a:schemeClr val="tx1"/>
                  </a:glow>
                </a:effectLst>
                <a:latin typeface="Arial" charset="0"/>
                <a:ea typeface="ＭＳ Ｐゴシック" charset="0"/>
                <a:cs typeface="ＭＳ Ｐゴシック" charset="0"/>
              </a:rPr>
              <a:t>"I </a:t>
            </a:r>
            <a:r>
              <a:rPr lang="en-US" sz="4000" b="1" dirty="0">
                <a:effectLst>
                  <a:glow rad="127000">
                    <a:schemeClr val="tx1"/>
                  </a:glow>
                </a:effectLst>
                <a:latin typeface="Arial" charset="0"/>
                <a:ea typeface="ＭＳ Ｐゴシック" charset="0"/>
                <a:cs typeface="ＭＳ Ｐゴシック" charset="0"/>
              </a:rPr>
              <a:t>am not tired of my work, neither am I tired of the world; yet when Christ calls me home, I shall go with the gladness of a boy bounding away from school</a:t>
            </a:r>
            <a:r>
              <a:rPr lang="en-US" sz="4000" b="1" dirty="0" smtClean="0">
                <a:effectLst>
                  <a:glow rad="127000">
                    <a:schemeClr val="tx1"/>
                  </a:glow>
                </a:effectLst>
                <a:latin typeface="Arial" charset="0"/>
                <a:ea typeface="ＭＳ Ｐゴシック" charset="0"/>
                <a:cs typeface="ＭＳ Ｐゴシック" charset="0"/>
              </a:rPr>
              <a:t>." </a:t>
            </a:r>
            <a:endParaRPr lang="en-US" sz="4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51432" y="643333"/>
            <a:ext cx="3527820" cy="3527820"/>
          </a:xfrm>
          <a:prstGeom prst="rect">
            <a:avLst/>
          </a:prstGeom>
        </p:spPr>
      </p:pic>
    </p:spTree>
    <p:extLst>
      <p:ext uri="{BB962C8B-B14F-4D97-AF65-F5344CB8AC3E}">
        <p14:creationId xmlns:p14="http://schemas.microsoft.com/office/powerpoint/2010/main" val="83991965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Maleficent</a:t>
            </a:r>
          </a:p>
        </p:txBody>
      </p:sp>
      <p:pic>
        <p:nvPicPr>
          <p:cNvPr id="2" name="Picture 1" descr="Screen Shot 2014-11-05 at 9.55.45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04763"/>
            <a:ext cx="9144000" cy="2229879"/>
          </a:xfrm>
          <a:prstGeom prst="rect">
            <a:avLst/>
          </a:prstGeom>
        </p:spPr>
      </p:pic>
    </p:spTree>
    <p:extLst>
      <p:ext uri="{BB962C8B-B14F-4D97-AF65-F5344CB8AC3E}">
        <p14:creationId xmlns:p14="http://schemas.microsoft.com/office/powerpoint/2010/main" val="53343543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Maleficent</a:t>
            </a:r>
          </a:p>
        </p:txBody>
      </p:sp>
      <p:pic>
        <p:nvPicPr>
          <p:cNvPr id="3" name="Picture 2" descr="Screen Shot 2014-11-05 at 9.56.12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1445"/>
            <a:ext cx="9144000" cy="6562679"/>
          </a:xfrm>
          <a:prstGeom prst="rect">
            <a:avLst/>
          </a:prstGeom>
        </p:spPr>
      </p:pic>
    </p:spTree>
    <p:extLst>
      <p:ext uri="{BB962C8B-B14F-4D97-AF65-F5344CB8AC3E}">
        <p14:creationId xmlns:p14="http://schemas.microsoft.com/office/powerpoint/2010/main" val="213652914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Maleficent</a:t>
            </a:r>
          </a:p>
        </p:txBody>
      </p:sp>
      <p:pic>
        <p:nvPicPr>
          <p:cNvPr id="2" name="Picture 1" descr="Screen Shot 2014-11-05 at 9.53.5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4940" y="0"/>
            <a:ext cx="8713694" cy="6858000"/>
          </a:xfrm>
          <a:prstGeom prst="rect">
            <a:avLst/>
          </a:prstGeom>
        </p:spPr>
      </p:pic>
    </p:spTree>
    <p:extLst>
      <p:ext uri="{BB962C8B-B14F-4D97-AF65-F5344CB8AC3E}">
        <p14:creationId xmlns:p14="http://schemas.microsoft.com/office/powerpoint/2010/main" val="66140572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How do you approach God?</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0"/>
            <a:ext cx="9140395" cy="4052242"/>
          </a:xfrm>
          <a:prstGeom prst="rect">
            <a:avLst/>
          </a:prstGeom>
        </p:spPr>
      </p:pic>
    </p:spTree>
    <p:extLst>
      <p:ext uri="{BB962C8B-B14F-4D97-AF65-F5344CB8AC3E}">
        <p14:creationId xmlns:p14="http://schemas.microsoft.com/office/powerpoint/2010/main" val="113595618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82112" y="4235228"/>
            <a:ext cx="8131920" cy="2232247"/>
          </a:xfrm>
          <a:effectLst>
            <a:outerShdw blurRad="63500" dist="35921" dir="2700000" algn="ctr" rotWithShape="0">
              <a:schemeClr val="tx2">
                <a:alpha val="74998"/>
              </a:schemeClr>
            </a:outerShdw>
          </a:effectLst>
          <a:ex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So what does the wisest, wealthiest, most successful man </a:t>
            </a:r>
            <a:r>
              <a:rPr lang="en-US" sz="4000" b="1" i="1" dirty="0" smtClean="0">
                <a:effectLst>
                  <a:glow rad="127000">
                    <a:schemeClr val="tx1"/>
                  </a:glow>
                </a:effectLst>
                <a:latin typeface="Arial" charset="0"/>
                <a:ea typeface="ＭＳ Ｐゴシック" charset="0"/>
                <a:cs typeface="ＭＳ Ｐゴシック" charset="0"/>
              </a:rPr>
              <a:t>in human history </a:t>
            </a:r>
            <a:r>
              <a:rPr lang="en-US" sz="4000" b="1" dirty="0" smtClean="0">
                <a:effectLst>
                  <a:glow rad="127000">
                    <a:schemeClr val="tx1"/>
                  </a:glow>
                </a:effectLst>
                <a:latin typeface="Arial" charset="0"/>
                <a:ea typeface="ＭＳ Ｐゴシック" charset="0"/>
                <a:cs typeface="ＭＳ Ｐゴシック" charset="0"/>
              </a:rPr>
              <a:t>tell </a:t>
            </a:r>
            <a:r>
              <a:rPr lang="en-US" sz="4000" b="1" dirty="0">
                <a:effectLst>
                  <a:glow rad="127000">
                    <a:schemeClr val="tx1"/>
                  </a:glow>
                </a:effectLst>
                <a:latin typeface="Arial" charset="0"/>
                <a:ea typeface="ＭＳ Ｐゴシック" charset="0"/>
                <a:cs typeface="ＭＳ Ｐゴシック" charset="0"/>
              </a:rPr>
              <a:t>us in his last words? </a:t>
            </a:r>
          </a:p>
        </p:txBody>
      </p:sp>
    </p:spTree>
    <p:extLst>
      <p:ext uri="{BB962C8B-B14F-4D97-AF65-F5344CB8AC3E}">
        <p14:creationId xmlns:p14="http://schemas.microsoft.com/office/powerpoint/2010/main" val="20494730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929108"/>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Solomon</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Key Idea</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762000"/>
            <a:ext cx="9144000" cy="6096000"/>
          </a:xfrm>
          <a:prstGeom prst="rect">
            <a:avLst/>
          </a:prstGeom>
        </p:spPr>
      </p:pic>
      <p:sp>
        <p:nvSpPr>
          <p:cNvPr id="5" name="Rectangle 2"/>
          <p:cNvSpPr txBox="1">
            <a:spLocks noChangeArrowheads="1"/>
          </p:cNvSpPr>
          <p:nvPr/>
        </p:nvSpPr>
        <p:spPr bwMode="auto">
          <a:xfrm>
            <a:off x="107504" y="2245460"/>
            <a:ext cx="9036496" cy="23296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solidFill>
                  <a:srgbClr val="FFFF00"/>
                </a:solidFill>
                <a:effectLst>
                  <a:glow rad="127000">
                    <a:schemeClr val="tx1"/>
                  </a:glow>
                </a:effectLst>
                <a:latin typeface="Arial" charset="0"/>
                <a:ea typeface="ＭＳ Ｐゴシック" charset="0"/>
                <a:cs typeface="ＭＳ Ｐゴシック" charset="0"/>
              </a:rPr>
              <a:t>Respect</a:t>
            </a:r>
            <a:r>
              <a:rPr lang="en-US" sz="4800" b="1" dirty="0" smtClean="0">
                <a:effectLst>
                  <a:glow rad="127000">
                    <a:schemeClr val="tx1"/>
                  </a:glow>
                </a:effectLst>
                <a:latin typeface="Arial" charset="0"/>
                <a:ea typeface="ＭＳ Ｐゴシック" charset="0"/>
                <a:cs typeface="ＭＳ Ｐゴシック" charset="0"/>
              </a:rPr>
              <a:t> </a:t>
            </a:r>
            <a:r>
              <a:rPr lang="en-US" sz="4800" b="1" dirty="0">
                <a:effectLst>
                  <a:glow rad="127000">
                    <a:schemeClr val="tx1"/>
                  </a:glow>
                </a:effectLst>
                <a:latin typeface="Arial" charset="0"/>
                <a:ea typeface="ＭＳ Ｐゴシック" charset="0"/>
                <a:cs typeface="ＭＳ Ｐゴシック" charset="0"/>
              </a:rPr>
              <a:t>and </a:t>
            </a:r>
            <a:r>
              <a:rPr lang="en-US" sz="4800" b="1" dirty="0">
                <a:solidFill>
                  <a:srgbClr val="FFFF00"/>
                </a:solidFill>
                <a:effectLst>
                  <a:glow rad="127000">
                    <a:schemeClr val="tx1"/>
                  </a:glow>
                </a:effectLst>
                <a:latin typeface="Arial" charset="0"/>
                <a:ea typeface="ＭＳ Ｐゴシック" charset="0"/>
                <a:cs typeface="ＭＳ Ｐゴシック" charset="0"/>
              </a:rPr>
              <a:t>obey</a:t>
            </a:r>
            <a:r>
              <a:rPr lang="en-US" sz="4800" b="1" dirty="0">
                <a:effectLst>
                  <a:glow rad="127000">
                    <a:schemeClr val="tx1"/>
                  </a:glow>
                </a:effectLst>
                <a:latin typeface="Arial" charset="0"/>
                <a:ea typeface="ＭＳ Ｐゴシック" charset="0"/>
                <a:cs typeface="ＭＳ Ｐゴシック" charset="0"/>
              </a:rPr>
              <a:t> </a:t>
            </a:r>
            <a:r>
              <a:rPr lang="en-US" sz="4800" b="1" dirty="0" smtClean="0">
                <a:effectLst>
                  <a:glow rad="127000">
                    <a:schemeClr val="tx1"/>
                  </a:glow>
                </a:effectLst>
                <a:latin typeface="Arial" charset="0"/>
                <a:ea typeface="ＭＳ Ｐゴシック" charset="0"/>
                <a:cs typeface="ＭＳ Ｐゴシック" charset="0"/>
              </a:rPr>
              <a:t>God  </a:t>
            </a:r>
            <a:br>
              <a:rPr lang="en-US" sz="4800"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to finish well.</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947391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181596" y="116632"/>
            <a:ext cx="2962404" cy="2628435"/>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Worldly Advice</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rot="20938878">
            <a:off x="-8927" y="124679"/>
            <a:ext cx="6617596" cy="6617596"/>
          </a:xfrm>
          <a:prstGeom prst="rect">
            <a:avLst/>
          </a:prstGeom>
        </p:spPr>
      </p:pic>
    </p:spTree>
    <p:extLst>
      <p:ext uri="{BB962C8B-B14F-4D97-AF65-F5344CB8AC3E}">
        <p14:creationId xmlns:p14="http://schemas.microsoft.com/office/powerpoint/2010/main" val="10422357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6000"/>
          </a:xfrm>
          <a:prstGeom prst="rect">
            <a:avLst/>
          </a:prstGeom>
        </p:spPr>
      </p:pic>
      <p:sp>
        <p:nvSpPr>
          <p:cNvPr id="900098" name="Rectangle 2"/>
          <p:cNvSpPr>
            <a:spLocks noGrp="1" noChangeArrowheads="1"/>
          </p:cNvSpPr>
          <p:nvPr>
            <p:ph type="ctrTitle"/>
          </p:nvPr>
        </p:nvSpPr>
        <p:spPr>
          <a:xfrm>
            <a:off x="4482124" y="1419220"/>
            <a:ext cx="4661876" cy="5321306"/>
          </a:xfrm>
          <a:effectLst>
            <a:outerShdw blurRad="63500" dist="35921" dir="2700000" algn="ctr" rotWithShape="0">
              <a:schemeClr val="tx2">
                <a:alpha val="74998"/>
              </a:schemeClr>
            </a:outerShdw>
          </a:effectLst>
          <a:extLst/>
        </p:spPr>
        <p:txBody>
          <a:bodyPr/>
          <a:lstStyle/>
          <a:p>
            <a:pPr>
              <a:defRPr/>
            </a:pPr>
            <a:r>
              <a:rPr lang="en-US" sz="6000" b="1" dirty="0" smtClean="0">
                <a:effectLst>
                  <a:glow rad="127000">
                    <a:schemeClr val="tx1"/>
                  </a:glow>
                </a:effectLst>
                <a:latin typeface="Arial" charset="0"/>
                <a:ea typeface="ＭＳ Ｐゴシック" charset="0"/>
                <a:cs typeface="ＭＳ Ｐゴシック" charset="0"/>
              </a:rPr>
              <a:t>Are you hungry?</a:t>
            </a:r>
            <a:endParaRPr lang="en-US" sz="6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1913074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1564022"/>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"How can you tell a 1</a:t>
            </a:r>
            <a:r>
              <a:rPr lang="en-US" sz="3600" b="1" baseline="30000" dirty="0" smtClean="0">
                <a:effectLst>
                  <a:glow rad="127000">
                    <a:schemeClr val="tx1"/>
                  </a:glow>
                </a:effectLst>
                <a:latin typeface="Arial" charset="0"/>
                <a:ea typeface="ＭＳ Ｐゴシック" charset="0"/>
                <a:cs typeface="ＭＳ Ｐゴシック" charset="0"/>
              </a:rPr>
              <a:t>st</a:t>
            </a:r>
            <a:r>
              <a:rPr lang="en-US" sz="3600" b="1" dirty="0" smtClean="0">
                <a:effectLst>
                  <a:glow rad="127000">
                    <a:schemeClr val="tx1"/>
                  </a:glow>
                </a:effectLst>
                <a:latin typeface="Arial" charset="0"/>
                <a:ea typeface="ＭＳ Ｐゴシック" charset="0"/>
                <a:cs typeface="ＭＳ Ｐゴシック" charset="0"/>
              </a:rPr>
              <a:t> year seminary </a:t>
            </a:r>
            <a:r>
              <a:rPr lang="en-US" sz="3600" b="1" dirty="0">
                <a:effectLst>
                  <a:glow rad="127000">
                    <a:schemeClr val="tx1"/>
                  </a:glow>
                </a:effectLst>
                <a:latin typeface="Arial" charset="0"/>
                <a:ea typeface="ＭＳ Ｐゴシック" charset="0"/>
                <a:cs typeface="ＭＳ Ｐゴシック" charset="0"/>
              </a:rPr>
              <a:t>student from </a:t>
            </a:r>
            <a:r>
              <a:rPr lang="en-US" sz="3600" b="1" dirty="0" smtClean="0">
                <a:effectLst>
                  <a:glow rad="127000">
                    <a:schemeClr val="tx1"/>
                  </a:glow>
                </a:effectLst>
                <a:latin typeface="Arial" charset="0"/>
                <a:ea typeface="ＭＳ Ｐゴシック" charset="0"/>
                <a:cs typeface="ＭＳ Ｐゴシック" charset="0"/>
              </a:rPr>
              <a:t>a </a:t>
            </a:r>
            <a:r>
              <a:rPr lang="en-US" sz="3600" b="1" dirty="0">
                <a:effectLst>
                  <a:glow rad="127000">
                    <a:schemeClr val="tx1"/>
                  </a:glow>
                </a:effectLst>
                <a:latin typeface="Arial" charset="0"/>
                <a:ea typeface="ＭＳ Ｐゴシック" charset="0"/>
                <a:cs typeface="ＭＳ Ｐゴシック" charset="0"/>
              </a:rPr>
              <a:t>4</a:t>
            </a:r>
            <a:r>
              <a:rPr lang="en-US" sz="3600" b="1" baseline="30000" dirty="0">
                <a:effectLst>
                  <a:glow rad="127000">
                    <a:schemeClr val="tx1"/>
                  </a:glow>
                </a:effectLst>
                <a:latin typeface="Arial" charset="0"/>
                <a:ea typeface="ＭＳ Ｐゴシック" charset="0"/>
                <a:cs typeface="ＭＳ Ｐゴシック" charset="0"/>
              </a:rPr>
              <a:t>th</a:t>
            </a:r>
            <a:r>
              <a:rPr lang="en-US" sz="3600" b="1" dirty="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year?"</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1070" y="1783197"/>
            <a:ext cx="3422169" cy="7983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1</a:t>
            </a:r>
            <a:r>
              <a:rPr lang="en-US" sz="3600" b="1" baseline="30000" dirty="0" smtClean="0">
                <a:effectLst>
                  <a:glow rad="127000">
                    <a:schemeClr val="tx1"/>
                  </a:glow>
                </a:effectLst>
                <a:latin typeface="Arial" charset="0"/>
                <a:ea typeface="ＭＳ Ｐゴシック" charset="0"/>
                <a:cs typeface="ＭＳ Ｐゴシック" charset="0"/>
              </a:rPr>
              <a:t>st</a:t>
            </a:r>
            <a:r>
              <a:rPr lang="en-US" sz="3600" b="1" dirty="0" smtClean="0">
                <a:effectLst>
                  <a:glow rad="127000">
                    <a:schemeClr val="tx1"/>
                  </a:glow>
                </a:effectLst>
                <a:latin typeface="Arial" charset="0"/>
                <a:ea typeface="ＭＳ Ｐゴシック" charset="0"/>
                <a:cs typeface="ＭＳ Ｐゴシック" charset="0"/>
              </a:rPr>
              <a:t> Year</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07504" y="2369749"/>
            <a:ext cx="3289300" cy="2463800"/>
          </a:xfrm>
          <a:prstGeom prst="rect">
            <a:avLst/>
          </a:prstGeom>
        </p:spPr>
      </p:pic>
      <p:sp>
        <p:nvSpPr>
          <p:cNvPr id="6" name="Rectangle 2"/>
          <p:cNvSpPr txBox="1">
            <a:spLocks noChangeArrowheads="1"/>
          </p:cNvSpPr>
          <p:nvPr/>
        </p:nvSpPr>
        <p:spPr bwMode="auto">
          <a:xfrm>
            <a:off x="5338924" y="1783197"/>
            <a:ext cx="3422169" cy="7983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4</a:t>
            </a:r>
            <a:r>
              <a:rPr lang="en-US" sz="3600" b="1" baseline="30000" dirty="0" smtClean="0">
                <a:effectLst>
                  <a:glow rad="127000">
                    <a:schemeClr val="tx1"/>
                  </a:glow>
                </a:effectLst>
                <a:latin typeface="Arial" charset="0"/>
                <a:ea typeface="ＭＳ Ｐゴシック" charset="0"/>
                <a:cs typeface="ＭＳ Ｐゴシック" charset="0"/>
              </a:rPr>
              <a:t>th</a:t>
            </a:r>
            <a:r>
              <a:rPr lang="en-US" sz="3600" b="1" dirty="0" smtClean="0">
                <a:effectLst>
                  <a:glow rad="127000">
                    <a:schemeClr val="tx1"/>
                  </a:glow>
                </a:effectLst>
                <a:latin typeface="Arial" charset="0"/>
                <a:ea typeface="ＭＳ Ｐゴシック" charset="0"/>
                <a:cs typeface="ＭＳ Ｐゴシック" charset="0"/>
              </a:rPr>
              <a:t> Year</a:t>
            </a:r>
            <a:endParaRPr lang="en-US" sz="3600" b="1" dirty="0">
              <a:effectLst>
                <a:glow rad="127000">
                  <a:schemeClr val="tx1"/>
                </a:glow>
              </a:effectLst>
              <a:latin typeface="Arial" charset="0"/>
              <a:ea typeface="ＭＳ Ｐゴシック" charset="0"/>
              <a:cs typeface="ＭＳ Ｐゴシック" charset="0"/>
            </a:endParaRPr>
          </a:p>
        </p:txBody>
      </p:sp>
      <p:pic>
        <p:nvPicPr>
          <p:cNvPr id="7" name="Picture 6"/>
          <p:cNvPicPr>
            <a:picLocks noChangeAspect="1"/>
          </p:cNvPicPr>
          <p:nvPr/>
        </p:nvPicPr>
        <p:blipFill>
          <a:blip r:embed="rId3"/>
          <a:stretch>
            <a:fillRect/>
          </a:stretch>
        </p:blipFill>
        <p:spPr>
          <a:xfrm>
            <a:off x="5405358" y="2369749"/>
            <a:ext cx="3289300" cy="2463800"/>
          </a:xfrm>
          <a:prstGeom prst="rect">
            <a:avLst/>
          </a:prstGeom>
        </p:spPr>
      </p:pic>
      <p:sp>
        <p:nvSpPr>
          <p:cNvPr id="8" name="Rectangle 2"/>
          <p:cNvSpPr txBox="1">
            <a:spLocks noChangeArrowheads="1"/>
          </p:cNvSpPr>
          <p:nvPr/>
        </p:nvSpPr>
        <p:spPr bwMode="auto">
          <a:xfrm>
            <a:off x="3664711" y="1924785"/>
            <a:ext cx="1365453" cy="23763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6600" b="1" dirty="0" smtClean="0">
                <a:effectLst>
                  <a:glow rad="127000">
                    <a:schemeClr val="tx1"/>
                  </a:glow>
                </a:effectLst>
                <a:latin typeface="Arial" charset="0"/>
                <a:ea typeface="ＭＳ Ｐゴシック" charset="0"/>
                <a:cs typeface="ＭＳ Ｐゴシック" charset="0"/>
              </a:rPr>
              <a:t>?</a:t>
            </a:r>
            <a:endParaRPr lang="en-US" sz="16600" b="1" dirty="0">
              <a:effectLst>
                <a:glow rad="1270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41070" y="4981752"/>
            <a:ext cx="3785271" cy="14209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"All zeal,</a:t>
            </a:r>
          </a:p>
          <a:p>
            <a:pPr>
              <a:defRPr/>
            </a:pPr>
            <a:r>
              <a:rPr lang="en-US" sz="3600" b="1" dirty="0">
                <a:effectLst>
                  <a:glow rad="127000">
                    <a:schemeClr val="tx1"/>
                  </a:glow>
                </a:effectLst>
                <a:latin typeface="Arial" charset="0"/>
                <a:ea typeface="ＭＳ Ｐゴシック" charset="0"/>
                <a:cs typeface="ＭＳ Ｐゴシック" charset="0"/>
              </a:rPr>
              <a:t>n</a:t>
            </a:r>
            <a:r>
              <a:rPr lang="en-US" sz="3600" b="1" dirty="0" smtClean="0">
                <a:effectLst>
                  <a:glow rad="127000">
                    <a:schemeClr val="tx1"/>
                  </a:glow>
                </a:effectLst>
                <a:latin typeface="Arial" charset="0"/>
                <a:ea typeface="ＭＳ Ｐゴシック" charset="0"/>
                <a:cs typeface="ＭＳ Ｐゴシック" charset="0"/>
              </a:rPr>
              <a:t>o knowledge"</a:t>
            </a:r>
            <a:endParaRPr lang="en-US" sz="3600" b="1" dirty="0">
              <a:effectLst>
                <a:glow rad="127000">
                  <a:schemeClr val="tx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5036408" y="4981752"/>
            <a:ext cx="3941537" cy="14209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"All knowledge,</a:t>
            </a:r>
          </a:p>
          <a:p>
            <a:pPr>
              <a:defRPr/>
            </a:pPr>
            <a:r>
              <a:rPr lang="en-US" sz="3600" b="1" dirty="0">
                <a:effectLst>
                  <a:glow rad="127000">
                    <a:schemeClr val="tx1"/>
                  </a:glow>
                </a:effectLst>
                <a:latin typeface="Arial" charset="0"/>
                <a:ea typeface="ＭＳ Ｐゴシック" charset="0"/>
                <a:cs typeface="ＭＳ Ｐゴシック" charset="0"/>
              </a:rPr>
              <a:t>n</a:t>
            </a:r>
            <a:r>
              <a:rPr lang="en-US" sz="3600" b="1" dirty="0" smtClean="0">
                <a:effectLst>
                  <a:glow rad="127000">
                    <a:schemeClr val="tx1"/>
                  </a:glow>
                </a:effectLst>
                <a:latin typeface="Arial" charset="0"/>
                <a:ea typeface="ＭＳ Ｐゴシック" charset="0"/>
                <a:cs typeface="ＭＳ Ｐゴシック" charset="0"/>
              </a:rPr>
              <a:t>o zeal"</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5090122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9"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1153195"/>
          </a:xfrm>
          <a:effectLst>
            <a:outerShdw blurRad="63500" dist="35921" dir="2700000" algn="ctr" rotWithShape="0">
              <a:schemeClr val="tx2">
                <a:alpha val="74998"/>
              </a:schemeClr>
            </a:outerShdw>
          </a:effectLst>
          <a:extLst/>
        </p:spPr>
        <p:txBody>
          <a:bodyPr anchor="t"/>
          <a:lstStyle/>
          <a:p>
            <a:pPr>
              <a:defRPr/>
            </a:pPr>
            <a:r>
              <a:rPr lang="en-US" sz="5400" b="1" dirty="0" smtClean="0">
                <a:effectLst>
                  <a:glow rad="127000">
                    <a:schemeClr val="tx1"/>
                  </a:glow>
                </a:effectLst>
                <a:latin typeface="Arial" charset="0"/>
                <a:ea typeface="ＭＳ Ｐゴシック" charset="0"/>
                <a:cs typeface="ＭＳ Ｐゴシック" charset="0"/>
              </a:rPr>
              <a:t>Your Pursuit?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896682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Last Words</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6664" y="676315"/>
            <a:ext cx="9137336" cy="5496679"/>
          </a:xfrm>
          <a:prstGeom prst="rect">
            <a:avLst/>
          </a:prstGeom>
        </p:spPr>
      </p:pic>
    </p:spTree>
    <p:extLst>
      <p:ext uri="{BB962C8B-B14F-4D97-AF65-F5344CB8AC3E}">
        <p14:creationId xmlns:p14="http://schemas.microsoft.com/office/powerpoint/2010/main" val="173378754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7504" y="-1209217"/>
            <a:ext cx="9036496" cy="1209217"/>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Bible Reading Plans</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333375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0" y="3576511"/>
            <a:ext cx="9144000" cy="28909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5 min./day = 1/288</a:t>
            </a:r>
            <a:r>
              <a:rPr lang="en-US" sz="4800" b="1" baseline="30000" dirty="0" smtClean="0">
                <a:effectLst>
                  <a:glow rad="127000">
                    <a:schemeClr val="tx1"/>
                  </a:glow>
                </a:effectLst>
                <a:latin typeface="Arial" charset="0"/>
                <a:ea typeface="ＭＳ Ｐゴシック" charset="0"/>
                <a:cs typeface="ＭＳ Ｐゴシック" charset="0"/>
              </a:rPr>
              <a:t>th</a:t>
            </a:r>
            <a:r>
              <a:rPr lang="en-US" sz="4800" b="1" dirty="0" smtClean="0">
                <a:effectLst>
                  <a:glow rad="127000">
                    <a:schemeClr val="tx1"/>
                  </a:glow>
                </a:effectLst>
                <a:latin typeface="Arial" charset="0"/>
                <a:ea typeface="ＭＳ Ｐゴシック" charset="0"/>
                <a:cs typeface="ＭＳ Ｐゴシック" charset="0"/>
              </a:rPr>
              <a:t> of a day</a:t>
            </a:r>
          </a:p>
          <a:p>
            <a:pPr>
              <a:defRPr/>
            </a:pPr>
            <a:endParaRPr lang="en-US" sz="4800" b="1" dirty="0">
              <a:effectLst>
                <a:glow rad="127000">
                  <a:schemeClr val="tx1"/>
                </a:glow>
              </a:effectLst>
              <a:latin typeface="Arial" charset="0"/>
              <a:ea typeface="ＭＳ Ｐゴシック" charset="0"/>
              <a:cs typeface="ＭＳ Ｐゴシック" charset="0"/>
            </a:endParaRPr>
          </a:p>
          <a:p>
            <a:pPr>
              <a:defRPr/>
            </a:pPr>
            <a:r>
              <a:rPr lang="en-US" sz="4800" b="1" dirty="0" smtClean="0">
                <a:effectLst>
                  <a:glow rad="127000">
                    <a:schemeClr val="tx1"/>
                  </a:glow>
                </a:effectLst>
                <a:latin typeface="Arial" charset="0"/>
                <a:ea typeface="ＭＳ Ｐゴシック" charset="0"/>
                <a:cs typeface="ＭＳ Ｐゴシック" charset="0"/>
              </a:rPr>
              <a:t>bible</a:t>
            </a:r>
            <a:r>
              <a:rPr lang="en-US" sz="4800" b="1" dirty="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reading.com</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430060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42638992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a:t>
            </a:r>
            <a:r>
              <a:rPr lang="en-US" sz="2800" b="1" dirty="0" smtClean="0">
                <a:solidFill>
                  <a:srgbClr val="FFFFFF"/>
                </a:solidFill>
                <a:latin typeface="Arial" charset="0"/>
                <a:ea typeface="ＭＳ Ｐゴシック" charset="0"/>
              </a:rPr>
              <a:t>T Preaching link </a:t>
            </a:r>
            <a:r>
              <a:rPr lang="en-US" sz="2800" b="1" dirty="0">
                <a:solidFill>
                  <a:srgbClr val="FFFFFF"/>
                </a:solidFill>
                <a:latin typeface="Arial" charset="0"/>
                <a:ea typeface="ＭＳ Ｐゴシック" charset="0"/>
              </a:rPr>
              <a:t>at </a:t>
            </a:r>
            <a:r>
              <a:rPr lang="en-US" sz="2800" b="1" dirty="0" err="1">
                <a:solidFill>
                  <a:srgbClr val="FFFFFF"/>
                </a:solidFill>
                <a:latin typeface="Arial" charset="0"/>
                <a:ea typeface="ＭＳ Ｐゴシック" charset="0"/>
              </a:rPr>
              <a:t>B</a:t>
            </a:r>
            <a:r>
              <a:rPr lang="en-US" sz="2800" b="1" dirty="0" err="1" smtClean="0">
                <a:solidFill>
                  <a:srgbClr val="FFFFFF"/>
                </a:solidFill>
                <a:latin typeface="Arial" charset="0"/>
                <a:ea typeface="ＭＳ Ｐゴシック" charset="0"/>
              </a:rPr>
              <a:t>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848580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87471" y="-1"/>
            <a:ext cx="4601895" cy="6350765"/>
          </a:xfrm>
          <a:prstGeom prst="rect">
            <a:avLst/>
          </a:prstGeom>
        </p:spPr>
      </p:pic>
      <p:sp>
        <p:nvSpPr>
          <p:cNvPr id="900098" name="Rectangle 2"/>
          <p:cNvSpPr>
            <a:spLocks noGrp="1" noChangeArrowheads="1"/>
          </p:cNvSpPr>
          <p:nvPr>
            <p:ph type="ctrTitle"/>
          </p:nvPr>
        </p:nvSpPr>
        <p:spPr>
          <a:xfrm>
            <a:off x="0" y="6037349"/>
            <a:ext cx="9144000" cy="703176"/>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J. H. Huxley</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s Last Words</a:t>
            </a:r>
            <a:endParaRPr lang="en-US"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1"/>
            <a:ext cx="4387471" cy="574043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127000">
                    <a:schemeClr val="tx1"/>
                  </a:glow>
                </a:effectLst>
                <a:latin typeface="Arial" charset="0"/>
                <a:ea typeface="ＭＳ Ｐゴシック" charset="0"/>
                <a:cs typeface="ＭＳ Ｐゴシック" charset="0"/>
              </a:rPr>
              <a:t>"So </a:t>
            </a:r>
            <a:r>
              <a:rPr lang="en-US" sz="4000" b="1" dirty="0">
                <a:effectLst>
                  <a:glow rad="127000">
                    <a:schemeClr val="tx1"/>
                  </a:glow>
                </a:effectLst>
                <a:latin typeface="Arial" charset="0"/>
                <a:ea typeface="ＭＳ Ｐゴシック" charset="0"/>
                <a:cs typeface="ＭＳ Ｐゴシック" charset="0"/>
              </a:rPr>
              <a:t>it </a:t>
            </a:r>
            <a:r>
              <a:rPr lang="en-US" sz="4000" b="1" i="1" dirty="0">
                <a:effectLst>
                  <a:glow rad="127000">
                    <a:schemeClr val="tx1"/>
                  </a:glow>
                </a:effectLst>
                <a:latin typeface="Arial" charset="0"/>
                <a:ea typeface="ＭＳ Ｐゴシック" charset="0"/>
                <a:cs typeface="ＭＳ Ｐゴシック" charset="0"/>
              </a:rPr>
              <a:t>is</a:t>
            </a:r>
            <a:r>
              <a:rPr lang="en-US" sz="4000" b="1" dirty="0">
                <a:effectLst>
                  <a:glow rad="127000">
                    <a:schemeClr val="tx1"/>
                  </a:glow>
                </a:effectLst>
                <a:latin typeface="Arial" charset="0"/>
                <a:ea typeface="ＭＳ Ｐゴシック" charset="0"/>
                <a:cs typeface="ＭＳ Ｐゴシック" charset="0"/>
              </a:rPr>
              <a:t> </a:t>
            </a:r>
            <a:r>
              <a:rPr lang="en-US" sz="4000" b="1" dirty="0" smtClean="0">
                <a:effectLst>
                  <a:glow rad="127000">
                    <a:schemeClr val="tx1"/>
                  </a:glow>
                </a:effectLst>
                <a:latin typeface="Arial" charset="0"/>
                <a:ea typeface="ＭＳ Ｐゴシック" charset="0"/>
                <a:cs typeface="ＭＳ Ｐゴシック" charset="0"/>
              </a:rPr>
              <a:t>true."</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4158101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48990" y="0"/>
            <a:ext cx="5795010" cy="6858000"/>
          </a:xfrm>
          <a:prstGeom prst="rect">
            <a:avLst/>
          </a:prstGeom>
        </p:spPr>
      </p:pic>
      <p:sp>
        <p:nvSpPr>
          <p:cNvPr id="900098" name="Rectangle 2"/>
          <p:cNvSpPr>
            <a:spLocks noGrp="1" noChangeArrowheads="1"/>
          </p:cNvSpPr>
          <p:nvPr>
            <p:ph type="ctrTitle"/>
          </p:nvPr>
        </p:nvSpPr>
        <p:spPr>
          <a:xfrm>
            <a:off x="0" y="6037349"/>
            <a:ext cx="9144000" cy="703176"/>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Voltaire</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s Last Words</a:t>
            </a:r>
            <a:endParaRPr lang="en-US"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49482" y="1"/>
            <a:ext cx="5904942" cy="59383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4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3600" dirty="0" smtClean="0"/>
              <a:t>"I </a:t>
            </a:r>
            <a:r>
              <a:rPr lang="en-US" sz="3600" dirty="0"/>
              <a:t>am abandoned by God and man.  I will give you half of what I am worth, if you will give me six </a:t>
            </a:r>
            <a:r>
              <a:rPr lang="en-US" sz="3600" dirty="0" smtClean="0"/>
              <a:t>months</a:t>
            </a:r>
            <a:r>
              <a:rPr lang="fr-FR" sz="3600" dirty="0" smtClean="0"/>
              <a:t>'</a:t>
            </a:r>
            <a:r>
              <a:rPr lang="en-US" sz="3600" dirty="0" smtClean="0"/>
              <a:t> </a:t>
            </a:r>
            <a:r>
              <a:rPr lang="en-US" sz="3600" dirty="0"/>
              <a:t>life</a:t>
            </a:r>
            <a:r>
              <a:rPr lang="en-US" sz="3600" dirty="0" smtClean="0"/>
              <a:t>."  </a:t>
            </a:r>
            <a:r>
              <a:rPr lang="en-US" sz="3600" dirty="0"/>
              <a:t>The doctor replied, </a:t>
            </a:r>
            <a:r>
              <a:rPr lang="en-US" sz="3600" dirty="0" smtClean="0"/>
              <a:t>"Sir</a:t>
            </a:r>
            <a:r>
              <a:rPr lang="en-US" sz="3600" dirty="0"/>
              <a:t>, you cannot live six weeks</a:t>
            </a:r>
            <a:r>
              <a:rPr lang="en-US" sz="3600" dirty="0" smtClean="0"/>
              <a:t>."  </a:t>
            </a:r>
            <a:r>
              <a:rPr lang="en-US" sz="3600" dirty="0"/>
              <a:t>Voltaire retorted, </a:t>
            </a:r>
            <a:r>
              <a:rPr lang="en-US" sz="3600" dirty="0" smtClean="0"/>
              <a:t>"Then </a:t>
            </a:r>
            <a:r>
              <a:rPr lang="en-US" sz="3600" dirty="0"/>
              <a:t>I shall go to hell, and you with me</a:t>
            </a:r>
            <a:r>
              <a:rPr lang="en-US" sz="3600" dirty="0" smtClean="0"/>
              <a:t>."</a:t>
            </a:r>
            <a:r>
              <a:rPr lang="en-SG" sz="3600" dirty="0" smtClean="0"/>
              <a:t> </a:t>
            </a:r>
            <a:endParaRPr lang="en-US" sz="3600" dirty="0"/>
          </a:p>
        </p:txBody>
      </p:sp>
    </p:spTree>
    <p:extLst>
      <p:ext uri="{BB962C8B-B14F-4D97-AF65-F5344CB8AC3E}">
        <p14:creationId xmlns:p14="http://schemas.microsoft.com/office/powerpoint/2010/main" val="127242101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80146"/>
            <a:ext cx="9144000" cy="609219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
            <a:ext cx="9144000" cy="780146"/>
          </a:xfrm>
          <a:effectLst>
            <a:outerShdw blurRad="63500" dist="35921" dir="2700000" algn="ctr" rotWithShape="0">
              <a:schemeClr val="tx2">
                <a:alpha val="74998"/>
              </a:schemeClr>
            </a:outerShdw>
          </a:effectLst>
          <a:ex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Live now in light of your </a:t>
            </a:r>
            <a:r>
              <a:rPr lang="en-US" sz="4000" b="1" dirty="0" smtClean="0">
                <a:effectLst>
                  <a:glow rad="127000">
                    <a:schemeClr val="tx1"/>
                  </a:glow>
                </a:effectLst>
                <a:latin typeface="Arial" charset="0"/>
                <a:ea typeface="ＭＳ Ｐゴシック" charset="0"/>
                <a:cs typeface="ＭＳ Ｐゴシック" charset="0"/>
              </a:rPr>
              <a:t>end.</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00565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2557</TotalTime>
  <Words>2893</Words>
  <Application>Microsoft Macintosh PowerPoint</Application>
  <PresentationFormat>On-screen Show (4:3)</PresentationFormat>
  <Paragraphs>265</Paragraphs>
  <Slides>62</Slides>
  <Notes>62</Notes>
  <HiddenSlides>0</HiddenSlides>
  <MMClips>0</MMClips>
  <ScaleCrop>false</ScaleCrop>
  <HeadingPairs>
    <vt:vector size="4" baseType="variant">
      <vt:variant>
        <vt:lpstr>Theme</vt:lpstr>
      </vt:variant>
      <vt:variant>
        <vt:i4>4</vt:i4>
      </vt:variant>
      <vt:variant>
        <vt:lpstr>Slide Titles</vt:lpstr>
      </vt:variant>
      <vt:variant>
        <vt:i4>62</vt:i4>
      </vt:variant>
    </vt:vector>
  </HeadingPairs>
  <TitlesOfParts>
    <vt:vector size="66" baseType="lpstr">
      <vt:lpstr>49_Blank Presentation</vt:lpstr>
      <vt:lpstr>Digital Dots</vt:lpstr>
      <vt:lpstr>Default Design</vt:lpstr>
      <vt:lpstr>46_Blank Presentation</vt:lpstr>
      <vt:lpstr>Finishing Well</vt:lpstr>
      <vt:lpstr>Last Words</vt:lpstr>
      <vt:lpstr>Last Words</vt:lpstr>
      <vt:lpstr>John Wesley's Last Words</vt:lpstr>
      <vt:lpstr>Adoniram Judson's Last Words</vt:lpstr>
      <vt:lpstr>Last Words</vt:lpstr>
      <vt:lpstr>J. H. Huxley's Last Words</vt:lpstr>
      <vt:lpstr>Voltaire's Last Words</vt:lpstr>
      <vt:lpstr>Live now in light of your end.</vt:lpstr>
      <vt:lpstr>How can you finish well?</vt:lpstr>
      <vt:lpstr>Solomon's Pursuits</vt:lpstr>
      <vt:lpstr>Cover</vt:lpstr>
      <vt:lpstr>Ecclesiastes 12:8-14</vt:lpstr>
      <vt:lpstr>I.    The Theme: Life is fleeting (12:8).</vt:lpstr>
      <vt:lpstr>Hebel literally means  "a breath, wind, or vapor"  (Prov. 21:6; Isa. 57:13).</vt:lpstr>
      <vt:lpstr>A Very Literal Translation</vt:lpstr>
      <vt:lpstr>Meaning of Hebel</vt:lpstr>
      <vt:lpstr>Our Study in Ecclesiastes</vt:lpstr>
      <vt:lpstr>I.    The Theme: Life is fleeting (12:8).</vt:lpstr>
      <vt:lpstr>II. The Authority: Live by God's words (12:9-12).</vt:lpstr>
      <vt:lpstr>God's Word pierces through!</vt:lpstr>
      <vt:lpstr>God's words matter!</vt:lpstr>
      <vt:lpstr>Your teachers have taught you with the wisest words they know.</vt:lpstr>
      <vt:lpstr>Scripture gives wisdom but non-inspired books have no ultimate answers and only wear us out (12:11-12)</vt:lpstr>
      <vt:lpstr>But how does the Bible's teaching through wise men give true wisdom (12:11)?</vt:lpstr>
      <vt:lpstr>The Bible's Wisdom</vt:lpstr>
      <vt:lpstr>The Bible motivates and guides in wise living </vt:lpstr>
      <vt:lpstr>The Bible gives a strong basis for wise living  </vt:lpstr>
      <vt:lpstr>The Bible is the only Book that is divinely inspired </vt:lpstr>
      <vt:lpstr>The Bible's Wisdom</vt:lpstr>
      <vt:lpstr>"Of making many books  there is no end…" (Eccl. 12:12b NIV)</vt:lpstr>
      <vt:lpstr>"…and much study wears you out"  (12:12c NLT).</vt:lpstr>
      <vt:lpstr>Get a Biblical Foundation</vt:lpstr>
      <vt:lpstr>I.    The Theme: Life is fleeting (12:8).</vt:lpstr>
      <vt:lpstr>II. The Authority: Live by God's words (12:9-12).</vt:lpstr>
      <vt:lpstr>III. The Conclusion: Respect and obey God because this applies to everyone (12:13-14 ).</vt:lpstr>
      <vt:lpstr>"That's the whole story.  Here now is my final conclusion:  Fear God and obey his commands"  (12:13a-b NLT).</vt:lpstr>
      <vt:lpstr>"Fear God"?  No.</vt:lpstr>
      <vt:lpstr>"Fear God"! Yes!</vt:lpstr>
      <vt:lpstr>"Remember your Creator in the days of your youth" (12:1)</vt:lpstr>
      <vt:lpstr>Enjoy life but honor God (11:7–12:7)</vt:lpstr>
      <vt:lpstr>The way to enjoy your youth is to honor God </vt:lpstr>
      <vt:lpstr>"That's the whole story.  Here now is my final conclusion:  Fear God and obey his commands"  (12:13a-b NLT).</vt:lpstr>
      <vt:lpstr>"That's the whole story. Here now is my final conclusion: Fear God and obey his commands, for this is everyone's duty"  (12:13 NLT).</vt:lpstr>
      <vt:lpstr>Worship</vt:lpstr>
      <vt:lpstr>Awe!</vt:lpstr>
      <vt:lpstr>"God will judge us for everything we do, including every secret thing, whether good or bad" (12:14 NLT).</vt:lpstr>
      <vt:lpstr>Maleficent</vt:lpstr>
      <vt:lpstr>Maleficent</vt:lpstr>
      <vt:lpstr>Maleficent</vt:lpstr>
      <vt:lpstr>Maleficent</vt:lpstr>
      <vt:lpstr>Maleficent</vt:lpstr>
      <vt:lpstr>How do you approach God?</vt:lpstr>
      <vt:lpstr>So what does the wisest, wealthiest, most successful man in human history tell us in his last words? </vt:lpstr>
      <vt:lpstr>Solomon's Key Idea</vt:lpstr>
      <vt:lpstr>Worldly Advice</vt:lpstr>
      <vt:lpstr>Are you hungry?</vt:lpstr>
      <vt:lpstr>"How can you tell a 1st year seminary student from a 4th year?"</vt:lpstr>
      <vt:lpstr>Your Pursuit?</vt:lpstr>
      <vt:lpstr>Bible Reading Plans</vt:lpstr>
      <vt:lpstr>Black</vt:lpstr>
      <vt:lpstr>OT Preaching link at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108</cp:revision>
  <dcterms:created xsi:type="dcterms:W3CDTF">2014-08-02T06:39:19Z</dcterms:created>
  <dcterms:modified xsi:type="dcterms:W3CDTF">2018-08-04T06:33:33Z</dcterms:modified>
</cp:coreProperties>
</file>